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33"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80" d="100"/>
          <a:sy n="80" d="100"/>
        </p:scale>
        <p:origin x="555"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980196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785647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aipengdong/IBM-Data-Science-Final-Presentation"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aipengdong/IBM-Data-Science-Final-Presentation"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Kaipengdong/IBM-Data-Science-Final-Presentati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Kaipengdong/IBM-Data-Science-Final-Presentatio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aipengdong/IBM-Data-Science-Final-Presentation"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hyperlink" Target="https://github.com/Kaipengdong/IBM-Data-Science-Final-Presentation" TargetMode="External"/><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aipengdong/IBM-Data-Science-Final-Presentation"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aipengdong/IBM-Data-Science-Final-Presentation"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&lt;K</a:t>
            </a:r>
            <a:r>
              <a:rPr lang="en-US" altLang="zh-CN" dirty="0">
                <a:solidFill>
                  <a:schemeClr val="bg2"/>
                </a:solidFill>
                <a:latin typeface="Abadi"/>
                <a:ea typeface="SF Pro" pitchFamily="2" charset="0"/>
                <a:cs typeface="SF Pro" pitchFamily="2" charset="0"/>
              </a:rPr>
              <a:t>aipeng Dong</a:t>
            </a:r>
            <a:r>
              <a:rPr lang="en-US" dirty="0">
                <a:solidFill>
                  <a:schemeClr val="bg2"/>
                </a:solidFill>
                <a:latin typeface="Abadi"/>
                <a:ea typeface="SF Pro" pitchFamily="2" charset="0"/>
                <a:cs typeface="SF Pro" pitchFamily="2" charset="0"/>
              </a:rPr>
              <a:t>&gt;</a:t>
            </a:r>
          </a:p>
          <a:p>
            <a:r>
              <a:rPr lang="en-US" dirty="0">
                <a:solidFill>
                  <a:schemeClr val="bg2"/>
                </a:solidFill>
                <a:latin typeface="Abadi" panose="020B0604020104020204" pitchFamily="34" charset="0"/>
                <a:ea typeface="SF Pro" pitchFamily="2" charset="0"/>
                <a:cs typeface="SF Pro" pitchFamily="2" charset="0"/>
              </a:rPr>
              <a:t>&lt;Sep 18 2023&gt;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a:lnSpc>
                <a:spcPct val="100000"/>
              </a:lnSpc>
              <a:spcBef>
                <a:spcPts val="1400"/>
              </a:spcBef>
            </a:pPr>
            <a:r>
              <a:rPr lang="en-US" altLang="zh-CN" sz="2200" dirty="0">
                <a:solidFill>
                  <a:schemeClr val="accent3">
                    <a:lumMod val="25000"/>
                  </a:schemeClr>
                </a:solidFill>
                <a:latin typeface="Abadi"/>
              </a:rPr>
              <a:t>The main steps for processing data:</a:t>
            </a:r>
          </a:p>
          <a:p>
            <a:pPr lvl="1">
              <a:lnSpc>
                <a:spcPct val="100000"/>
              </a:lnSpc>
              <a:spcBef>
                <a:spcPts val="1400"/>
              </a:spcBef>
              <a:buFont typeface="Wingdings" panose="05000000000000000000" pitchFamily="2" charset="2"/>
              <a:buChar char="ü"/>
            </a:pPr>
            <a:r>
              <a:rPr lang="en-US" altLang="zh-CN" sz="1800" dirty="0">
                <a:solidFill>
                  <a:schemeClr val="accent3">
                    <a:lumMod val="25000"/>
                  </a:schemeClr>
                </a:solidFill>
                <a:latin typeface="Abadi"/>
              </a:rPr>
              <a:t>Deleting and replacing the missing values </a:t>
            </a:r>
          </a:p>
          <a:p>
            <a:pPr lvl="1">
              <a:lnSpc>
                <a:spcPct val="100000"/>
              </a:lnSpc>
              <a:spcBef>
                <a:spcPts val="1400"/>
              </a:spcBef>
              <a:buFont typeface="Wingdings" panose="05000000000000000000" pitchFamily="2" charset="2"/>
              <a:buChar char="ü"/>
            </a:pPr>
            <a:r>
              <a:rPr lang="en-US" altLang="zh-CN" sz="1800" dirty="0">
                <a:solidFill>
                  <a:schemeClr val="accent3">
                    <a:lumMod val="25000"/>
                  </a:schemeClr>
                </a:solidFill>
                <a:latin typeface="Abadi"/>
              </a:rPr>
              <a:t>Create new column or list with binary values</a:t>
            </a:r>
          </a:p>
          <a:p>
            <a:pPr>
              <a:lnSpc>
                <a:spcPct val="100000"/>
              </a:lnSpc>
              <a:spcBef>
                <a:spcPts val="1400"/>
              </a:spcBef>
            </a:pPr>
            <a:endParaRPr lang="en-US" altLang="zh-CN" sz="2200" dirty="0">
              <a:solidFill>
                <a:schemeClr val="accent3">
                  <a:lumMod val="25000"/>
                </a:schemeClr>
              </a:solidFill>
              <a:latin typeface="Abadi" panose="020B0604020104020204" pitchFamily="34" charset="0"/>
            </a:endParaRPr>
          </a:p>
          <a:p>
            <a:pPr>
              <a:lnSpc>
                <a:spcPct val="100000"/>
              </a:lnSpc>
              <a:spcBef>
                <a:spcPts val="1400"/>
              </a:spcBef>
            </a:pPr>
            <a:r>
              <a:rPr lang="en-US" altLang="zh-CN" sz="2200" dirty="0">
                <a:solidFill>
                  <a:schemeClr val="accent3">
                    <a:lumMod val="25000"/>
                  </a:schemeClr>
                </a:solidFill>
                <a:latin typeface="Abadi" panose="020B0604020104020204" pitchFamily="34" charset="0"/>
                <a:hlinkClick r:id="rId3"/>
              </a:rPr>
              <a:t>https://github.com/Kaipengdong/IBM-Data-Science-Final-Presentation</a:t>
            </a:r>
            <a:endParaRPr lang="en-US" altLang="zh-CN" sz="2200" dirty="0">
              <a:solidFill>
                <a:schemeClr val="accent3">
                  <a:lumMod val="25000"/>
                </a:schemeClr>
              </a:solidFill>
              <a:latin typeface="Abadi" panose="020B0604020104020204" pitchFamily="34" charset="0"/>
            </a:endParaRPr>
          </a:p>
          <a:p>
            <a:pPr>
              <a:lnSpc>
                <a:spcPct val="100000"/>
              </a:lnSpc>
              <a:spcBef>
                <a:spcPts val="1400"/>
              </a:spcBef>
            </a:pPr>
            <a:endParaRPr lang="en-US" altLang="zh-CN"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Seaborn is used to explore the following relationships: classification between flight number/payload mass, payload mass/launch site scatter plot, flight number/track and payload mass /Orbit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Matplotlib for visualization: use bars, relationship between success rate and track type Use lines, annual trends in launch </a:t>
            </a:r>
            <a:r>
              <a:rPr lang="en-US" sz="2200" dirty="0" err="1">
                <a:solidFill>
                  <a:schemeClr val="accent3">
                    <a:lumMod val="25000"/>
                  </a:schemeClr>
                </a:solidFill>
                <a:latin typeface="Abadi"/>
              </a:rPr>
              <a:t>success</a:t>
            </a:r>
            <a:r>
              <a:rPr lang="en-US" sz="2200" dirty="0" err="1">
                <a:solidFill>
                  <a:schemeClr val="accent3">
                    <a:lumMod val="25000"/>
                  </a:schemeClr>
                </a:solidFill>
                <a:latin typeface="Abadi" panose="020B0604020104020204" pitchFamily="34" charset="0"/>
              </a:rPr>
              <a:t>Add</a:t>
            </a:r>
            <a:r>
              <a:rPr lang="en-US" sz="2200" dirty="0">
                <a:solidFill>
                  <a:schemeClr val="accent3">
                    <a:lumMod val="25000"/>
                  </a:schemeClr>
                </a:solidFill>
                <a:latin typeface="Abadi" panose="020B0604020104020204" pitchFamily="34" charset="0"/>
              </a:rPr>
              <a:t> the GitHub URL of your completed EDA with data visualization notebook, as an external reference and peer-review purpose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https://github.com/Kaipengdong/IBM-Data-Science-Final-Presentation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1430"/>
            <a:ext cx="9954019" cy="5022476"/>
          </a:xfrm>
          <a:prstGeom prst="rect">
            <a:avLst/>
          </a:prstGeom>
        </p:spPr>
        <p:txBody>
          <a:bodyPr lIns="91440" tIns="45720" rIns="91440" bIns="45720" anchor="t"/>
          <a:lstStyle/>
          <a:p>
            <a:pPr>
              <a:lnSpc>
                <a:spcPct val="100000"/>
              </a:lnSpc>
              <a:spcBef>
                <a:spcPts val="1400"/>
              </a:spcBef>
            </a:pPr>
            <a:r>
              <a:rPr lang="en-US" sz="2000" dirty="0"/>
              <a:t>The names of all the unique launch sites in the space mission</a:t>
            </a:r>
          </a:p>
          <a:p>
            <a:pPr>
              <a:lnSpc>
                <a:spcPct val="100000"/>
              </a:lnSpc>
              <a:spcBef>
                <a:spcPts val="1400"/>
              </a:spcBef>
            </a:pPr>
            <a:r>
              <a:rPr lang="en-US" sz="2000" dirty="0"/>
              <a:t>Records of launch sites beginning with "CCA“</a:t>
            </a:r>
          </a:p>
          <a:p>
            <a:pPr>
              <a:lnSpc>
                <a:spcPct val="100000"/>
              </a:lnSpc>
              <a:spcBef>
                <a:spcPts val="1400"/>
              </a:spcBef>
            </a:pPr>
            <a:r>
              <a:rPr lang="en-US" sz="2000" dirty="0"/>
              <a:t>Total payload mass carried by NASA (CRS) boosters</a:t>
            </a:r>
          </a:p>
          <a:p>
            <a:pPr>
              <a:lnSpc>
                <a:spcPct val="100000"/>
              </a:lnSpc>
              <a:spcBef>
                <a:spcPts val="1400"/>
              </a:spcBef>
            </a:pPr>
            <a:r>
              <a:rPr lang="en-US" sz="2000" dirty="0"/>
              <a:t>Average payload mass carried by F9 v1.1 booster</a:t>
            </a:r>
          </a:p>
          <a:p>
            <a:pPr>
              <a:lnSpc>
                <a:spcPct val="100000"/>
              </a:lnSpc>
              <a:spcBef>
                <a:spcPts val="1400"/>
              </a:spcBef>
            </a:pPr>
            <a:r>
              <a:rPr lang="en-US" sz="2000" dirty="0"/>
              <a:t>Date of the first successful landing on a ground pad</a:t>
            </a:r>
          </a:p>
          <a:p>
            <a:pPr>
              <a:lnSpc>
                <a:spcPct val="100000"/>
              </a:lnSpc>
              <a:spcBef>
                <a:spcPts val="1400"/>
              </a:spcBef>
            </a:pPr>
            <a:r>
              <a:rPr lang="en-US" sz="2000" dirty="0"/>
              <a:t>Boosters that successfully landed in a drone ship with payload</a:t>
            </a:r>
          </a:p>
          <a:p>
            <a:pPr>
              <a:lnSpc>
                <a:spcPct val="100000"/>
              </a:lnSpc>
              <a:spcBef>
                <a:spcPts val="1400"/>
              </a:spcBef>
            </a:pPr>
            <a:r>
              <a:rPr lang="en-US" sz="2000" dirty="0"/>
              <a:t>Total number of successful and failed mission outcomes</a:t>
            </a:r>
          </a:p>
          <a:p>
            <a:pPr>
              <a:lnSpc>
                <a:spcPct val="100000"/>
              </a:lnSpc>
              <a:spcBef>
                <a:spcPts val="1400"/>
              </a:spcBef>
            </a:pPr>
            <a:r>
              <a:rPr lang="en-US" sz="2000" dirty="0"/>
              <a:t>The name of booster versions which have carried the maximum payload</a:t>
            </a:r>
          </a:p>
          <a:p>
            <a:pPr>
              <a:lnSpc>
                <a:spcPct val="100000"/>
              </a:lnSpc>
              <a:spcBef>
                <a:spcPts val="1400"/>
              </a:spcBef>
            </a:pPr>
            <a:r>
              <a:rPr lang="en-US" sz="2000" dirty="0"/>
              <a:t>Records which show month names, failed landing outcomes in drone ships, booster versions, launch site name for the months</a:t>
            </a:r>
          </a:p>
          <a:p>
            <a:pPr>
              <a:lnSpc>
                <a:spcPct val="100000"/>
              </a:lnSpc>
              <a:spcBef>
                <a:spcPts val="1400"/>
              </a:spcBef>
            </a:pPr>
            <a:r>
              <a:rPr lang="en-US" sz="2000" dirty="0"/>
              <a:t>Rank the amount of successful landings in descending order</a:t>
            </a:r>
          </a:p>
          <a:p>
            <a:pPr>
              <a:lnSpc>
                <a:spcPct val="100000"/>
              </a:lnSpc>
              <a:spcBef>
                <a:spcPts val="1400"/>
              </a:spcBef>
            </a:pPr>
            <a:r>
              <a:rPr lang="en-US" sz="2000" dirty="0">
                <a:hlinkClick r:id="rId4"/>
              </a:rPr>
              <a:t>https://github.com/Kaipengdong/IBM-Data-Science-Final-Presentation</a:t>
            </a:r>
            <a:endParaRPr lang="en-US" sz="2000" dirty="0"/>
          </a:p>
          <a:p>
            <a:pPr>
              <a:lnSpc>
                <a:spcPct val="100000"/>
              </a:lnSpc>
              <a:spcBef>
                <a:spcPts val="1400"/>
              </a:spcBef>
            </a:pPr>
            <a:endParaRPr lang="en-US" sz="2000" dirty="0"/>
          </a:p>
          <a:p>
            <a:endParaRPr lang="en-US" sz="2000" dirty="0"/>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Each launch site has its own set of marker clusters showing the location of successful and failed launches to visually show the success rate of each launch site and its specific location. </a:t>
            </a:r>
          </a:p>
          <a:p>
            <a:pPr>
              <a:lnSpc>
                <a:spcPct val="100000"/>
              </a:lnSpc>
              <a:spcBef>
                <a:spcPts val="1400"/>
              </a:spcBef>
            </a:pPr>
            <a:r>
              <a:rPr lang="en-US" sz="2200" dirty="0">
                <a:solidFill>
                  <a:schemeClr val="accent3">
                    <a:lumMod val="25000"/>
                  </a:schemeClr>
                </a:solidFill>
                <a:latin typeface="Abadi" panose="020B0604020104020204" pitchFamily="34" charset="0"/>
              </a:rPr>
              <a:t>Two lines were drawn from a launch site: one marking the nearest coastline and the other the intersection of the main highway. </a:t>
            </a:r>
          </a:p>
          <a:p>
            <a:pPr>
              <a:lnSpc>
                <a:spcPct val="100000"/>
              </a:lnSpc>
              <a:spcBef>
                <a:spcPts val="1400"/>
              </a:spcBef>
            </a:pPr>
            <a:r>
              <a:rPr lang="en-US" sz="2200" dirty="0">
                <a:solidFill>
                  <a:schemeClr val="accent3">
                    <a:lumMod val="25000"/>
                  </a:schemeClr>
                </a:solidFill>
                <a:latin typeface="Abadi" panose="020B0604020104020204" pitchFamily="34" charset="0"/>
              </a:rPr>
              <a:t>It can show how far away they are from dangerous activities like launching rockets</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https://github.com/Kaipengdong/IBM-Data-Science-Final-Presentation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is a summary of the charts and interactions added to the dashboard: </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Launch Site dropdown input components. </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Brings back a pie chart of the tuner function, based on the sites selected from the drop-down input component. </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Range slider select payload mass (kg).</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Scatter plot success vs. payload. </a:t>
            </a:r>
          </a:p>
          <a:p>
            <a:pPr>
              <a:lnSpc>
                <a:spcPct val="100000"/>
              </a:lnSpc>
              <a:spcBef>
                <a:spcPts val="1400"/>
              </a:spcBef>
            </a:pPr>
            <a:r>
              <a:rPr lang="en-US" sz="2200" dirty="0">
                <a:solidFill>
                  <a:schemeClr val="accent3">
                    <a:lumMod val="25000"/>
                  </a:schemeClr>
                </a:solidFill>
                <a:latin typeface="Abadi" panose="020B0604020104020204" pitchFamily="34" charset="0"/>
              </a:rPr>
              <a:t>These charts and interactions are added to enable stakeholders to explore and manipulate data in an interactive and real-time manner. In this way, interactive data visualizations can always tell a more engaging story than presenting the results in the form of static graphs.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https://github.com/Kaipengdong/IBM-Data-Science-Final-Presentation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69424"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Here's a summary of building, evaluating, improving, and finding the best-performing classification model: </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Create a </a:t>
            </a:r>
            <a:r>
              <a:rPr lang="en-US" sz="1800" dirty="0" err="1">
                <a:solidFill>
                  <a:schemeClr val="accent3">
                    <a:lumMod val="25000"/>
                  </a:schemeClr>
                </a:solidFill>
                <a:latin typeface="Abadi" panose="020B0604020104020204" pitchFamily="34" charset="0"/>
              </a:rPr>
              <a:t>Numpy</a:t>
            </a:r>
            <a:r>
              <a:rPr lang="en-US" sz="1800" dirty="0">
                <a:solidFill>
                  <a:schemeClr val="accent3">
                    <a:lumMod val="25000"/>
                  </a:schemeClr>
                </a:solidFill>
                <a:latin typeface="Abadi" panose="020B0604020104020204" pitchFamily="34" charset="0"/>
              </a:rPr>
              <a:t> array from a selected column to perform model testing and evaluation. </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Standardize data to keep ranges consistent. </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Divide the data set into test subsets and training subsets. </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Create objects for each fitted model and get the accuracy of each model.</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hlinkClick r:id="rId3"/>
              </a:rPr>
              <a:t>https://github.com/Kaipengdong/IBM-Data-Science-Final-Presentation</a:t>
            </a: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16" name="Gráfico 5" descr="Tabla con relleno sólido">
            <a:extLst>
              <a:ext uri="{FF2B5EF4-FFF2-40B4-BE49-F238E27FC236}">
                <a16:creationId xmlns:a16="http://schemas.microsoft.com/office/drawing/2014/main" id="{345C0F77-3726-8BA3-CE3E-FBCEA69CED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66858" y="2073542"/>
            <a:ext cx="2374279" cy="2374279"/>
          </a:xfrm>
          <a:prstGeom prst="rect">
            <a:avLst/>
          </a:prstGeom>
        </p:spPr>
      </p:pic>
      <p:pic>
        <p:nvPicPr>
          <p:cNvPr id="17" name="Gráfico 7" descr="Círculos con flechas con relleno sólido">
            <a:extLst>
              <a:ext uri="{FF2B5EF4-FFF2-40B4-BE49-F238E27FC236}">
                <a16:creationId xmlns:a16="http://schemas.microsoft.com/office/drawing/2014/main" id="{C4EDCD8C-D620-8AD5-0831-5BDDF43EE2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77541" y="2678854"/>
            <a:ext cx="1755563" cy="1755563"/>
          </a:xfrm>
          <a:prstGeom prst="rect">
            <a:avLst/>
          </a:prstGeom>
        </p:spPr>
      </p:pic>
      <p:pic>
        <p:nvPicPr>
          <p:cNvPr id="18" name="Gráfico 8" descr="Tabla con relleno sólido">
            <a:extLst>
              <a:ext uri="{FF2B5EF4-FFF2-40B4-BE49-F238E27FC236}">
                <a16:creationId xmlns:a16="http://schemas.microsoft.com/office/drawing/2014/main" id="{8394A554-0800-F01E-002C-B2910DC0BD2C}"/>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t="57238" b="24003"/>
          <a:stretch/>
        </p:blipFill>
        <p:spPr>
          <a:xfrm>
            <a:off x="6298154" y="4296856"/>
            <a:ext cx="2511686" cy="471157"/>
          </a:xfrm>
          <a:prstGeom prst="rect">
            <a:avLst/>
          </a:prstGeom>
        </p:spPr>
      </p:pic>
      <p:pic>
        <p:nvPicPr>
          <p:cNvPr id="19" name="Gráfico 12" descr="Flecha lineal: curva ligera con relleno sólido">
            <a:extLst>
              <a:ext uri="{FF2B5EF4-FFF2-40B4-BE49-F238E27FC236}">
                <a16:creationId xmlns:a16="http://schemas.microsoft.com/office/drawing/2014/main" id="{A1094440-7734-2D03-1D4A-CAC1D35A81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2432600" flipH="1">
            <a:off x="8877604" y="2526524"/>
            <a:ext cx="914400" cy="914400"/>
          </a:xfrm>
          <a:prstGeom prst="rect">
            <a:avLst/>
          </a:prstGeom>
        </p:spPr>
      </p:pic>
      <p:sp>
        <p:nvSpPr>
          <p:cNvPr id="20" name="CuadroTexto 14">
            <a:extLst>
              <a:ext uri="{FF2B5EF4-FFF2-40B4-BE49-F238E27FC236}">
                <a16:creationId xmlns:a16="http://schemas.microsoft.com/office/drawing/2014/main" id="{B15D2C4A-F6D5-1D08-F7D8-FB95C338BC69}"/>
              </a:ext>
            </a:extLst>
          </p:cNvPr>
          <p:cNvSpPr txBox="1"/>
          <p:nvPr/>
        </p:nvSpPr>
        <p:spPr>
          <a:xfrm>
            <a:off x="6430047" y="2090692"/>
            <a:ext cx="2729292" cy="369332"/>
          </a:xfrm>
          <a:prstGeom prst="rect">
            <a:avLst/>
          </a:prstGeom>
          <a:noFill/>
        </p:spPr>
        <p:txBody>
          <a:bodyPr wrap="square" rtlCol="0">
            <a:spAutoFit/>
          </a:bodyPr>
          <a:lstStyle/>
          <a:p>
            <a:r>
              <a:rPr lang="es-ES" dirty="0" err="1"/>
              <a:t>Dataset</a:t>
            </a:r>
            <a:r>
              <a:rPr lang="es-ES" dirty="0"/>
              <a:t> Split: test &amp; </a:t>
            </a:r>
            <a:r>
              <a:rPr lang="es-ES" dirty="0" err="1"/>
              <a:t>train</a:t>
            </a:r>
            <a:endParaRPr lang="es-ES" dirty="0"/>
          </a:p>
        </p:txBody>
      </p:sp>
      <p:pic>
        <p:nvPicPr>
          <p:cNvPr id="21" name="Gráfico 15" descr="Flecha lineal: curva ligera con relleno sólido">
            <a:extLst>
              <a:ext uri="{FF2B5EF4-FFF2-40B4-BE49-F238E27FC236}">
                <a16:creationId xmlns:a16="http://schemas.microsoft.com/office/drawing/2014/main" id="{588E2726-53BD-BAC1-56F6-7CEFF49460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052610" flipH="1">
            <a:off x="8778411" y="3770889"/>
            <a:ext cx="914400" cy="914400"/>
          </a:xfrm>
          <a:prstGeom prst="rect">
            <a:avLst/>
          </a:prstGeom>
        </p:spPr>
      </p:pic>
      <p:pic>
        <p:nvPicPr>
          <p:cNvPr id="22" name="Gráfico 16" descr="Tabla con relleno sólido">
            <a:extLst>
              <a:ext uri="{FF2B5EF4-FFF2-40B4-BE49-F238E27FC236}">
                <a16:creationId xmlns:a16="http://schemas.microsoft.com/office/drawing/2014/main" id="{63361C72-355D-61A7-463D-315B2CF52B64}"/>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b="42346"/>
          <a:stretch/>
        </p:blipFill>
        <p:spPr>
          <a:xfrm>
            <a:off x="6363063" y="2065925"/>
            <a:ext cx="2374279" cy="1368862"/>
          </a:xfrm>
          <a:prstGeom prst="rect">
            <a:avLst/>
          </a:prstGeom>
        </p:spPr>
      </p:pic>
      <p:sp>
        <p:nvSpPr>
          <p:cNvPr id="23" name="CuadroTexto 17">
            <a:extLst>
              <a:ext uri="{FF2B5EF4-FFF2-40B4-BE49-F238E27FC236}">
                <a16:creationId xmlns:a16="http://schemas.microsoft.com/office/drawing/2014/main" id="{C95DA29B-AC5B-243C-458A-083CB64A822C}"/>
              </a:ext>
            </a:extLst>
          </p:cNvPr>
          <p:cNvSpPr txBox="1"/>
          <p:nvPr/>
        </p:nvSpPr>
        <p:spPr>
          <a:xfrm>
            <a:off x="10697395" y="2565690"/>
            <a:ext cx="1049928" cy="369332"/>
          </a:xfrm>
          <a:prstGeom prst="rect">
            <a:avLst/>
          </a:prstGeom>
          <a:noFill/>
        </p:spPr>
        <p:txBody>
          <a:bodyPr wrap="square" rtlCol="0">
            <a:spAutoFit/>
          </a:bodyPr>
          <a:lstStyle/>
          <a:p>
            <a:r>
              <a:rPr lang="es-ES" dirty="0"/>
              <a:t>Model</a:t>
            </a:r>
          </a:p>
        </p:txBody>
      </p:sp>
      <p:sp>
        <p:nvSpPr>
          <p:cNvPr id="24" name="CuadroTexto 18">
            <a:extLst>
              <a:ext uri="{FF2B5EF4-FFF2-40B4-BE49-F238E27FC236}">
                <a16:creationId xmlns:a16="http://schemas.microsoft.com/office/drawing/2014/main" id="{82E941C8-1B3F-C0EC-4DEB-9FED3457B327}"/>
              </a:ext>
            </a:extLst>
          </p:cNvPr>
          <p:cNvSpPr txBox="1"/>
          <p:nvPr/>
        </p:nvSpPr>
        <p:spPr>
          <a:xfrm>
            <a:off x="9083066" y="2494188"/>
            <a:ext cx="1269618" cy="369332"/>
          </a:xfrm>
          <a:prstGeom prst="rect">
            <a:avLst/>
          </a:prstGeom>
          <a:noFill/>
        </p:spPr>
        <p:txBody>
          <a:bodyPr wrap="square" rtlCol="0">
            <a:spAutoFit/>
          </a:bodyPr>
          <a:lstStyle/>
          <a:p>
            <a:r>
              <a:rPr lang="es-ES" dirty="0"/>
              <a:t>Train &amp; test</a:t>
            </a:r>
          </a:p>
        </p:txBody>
      </p:sp>
      <p:sp>
        <p:nvSpPr>
          <p:cNvPr id="25" name="CuadroTexto 19">
            <a:extLst>
              <a:ext uri="{FF2B5EF4-FFF2-40B4-BE49-F238E27FC236}">
                <a16:creationId xmlns:a16="http://schemas.microsoft.com/office/drawing/2014/main" id="{E5372FDD-23E5-79A7-33F0-A46055C1721D}"/>
              </a:ext>
            </a:extLst>
          </p:cNvPr>
          <p:cNvSpPr txBox="1"/>
          <p:nvPr/>
        </p:nvSpPr>
        <p:spPr>
          <a:xfrm>
            <a:off x="8558882" y="3773809"/>
            <a:ext cx="1269618" cy="369332"/>
          </a:xfrm>
          <a:prstGeom prst="rect">
            <a:avLst/>
          </a:prstGeom>
          <a:noFill/>
        </p:spPr>
        <p:txBody>
          <a:bodyPr wrap="square" rtlCol="0">
            <a:spAutoFit/>
          </a:bodyPr>
          <a:lstStyle/>
          <a:p>
            <a:r>
              <a:rPr lang="es-ES" dirty="0" err="1"/>
              <a:t>Predict</a:t>
            </a:r>
            <a:endParaRPr lang="es-ES" dirty="0"/>
          </a:p>
        </p:txBody>
      </p:sp>
      <p:sp>
        <p:nvSpPr>
          <p:cNvPr id="26" name="CuadroTexto 20">
            <a:extLst>
              <a:ext uri="{FF2B5EF4-FFF2-40B4-BE49-F238E27FC236}">
                <a16:creationId xmlns:a16="http://schemas.microsoft.com/office/drawing/2014/main" id="{2E5525A2-44B0-A685-BE6E-BED1CF0A3FB1}"/>
              </a:ext>
            </a:extLst>
          </p:cNvPr>
          <p:cNvSpPr txBox="1"/>
          <p:nvPr/>
        </p:nvSpPr>
        <p:spPr>
          <a:xfrm>
            <a:off x="9211694" y="4742834"/>
            <a:ext cx="1269618" cy="369332"/>
          </a:xfrm>
          <a:prstGeom prst="rect">
            <a:avLst/>
          </a:prstGeom>
          <a:noFill/>
        </p:spPr>
        <p:txBody>
          <a:bodyPr wrap="square" rtlCol="0">
            <a:spAutoFit/>
          </a:bodyPr>
          <a:lstStyle/>
          <a:p>
            <a:r>
              <a:rPr lang="es-ES" dirty="0" err="1"/>
              <a:t>Accuracy</a:t>
            </a:r>
            <a:endParaRPr lang="es-E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286316" cy="400179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As the number of flights increases, the probability of successful first-stage landings increases. The mass of the payload is also important; It seems that the greater the load, the less likely it is that the first stage will return.</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The</a:t>
            </a:r>
            <a:r>
              <a:rPr lang="zh-CN" altLang="en-US" sz="1800" dirty="0">
                <a:solidFill>
                  <a:schemeClr val="accent3">
                    <a:lumMod val="25000"/>
                  </a:schemeClr>
                </a:solidFill>
                <a:latin typeface="Abadi" panose="020B0604020104020204" pitchFamily="34" charset="0"/>
              </a:rPr>
              <a:t> </a:t>
            </a:r>
            <a:r>
              <a:rPr lang="en-US" altLang="zh-CN" sz="1800" dirty="0">
                <a:solidFill>
                  <a:schemeClr val="accent3">
                    <a:lumMod val="25000"/>
                  </a:schemeClr>
                </a:solidFill>
                <a:latin typeface="Abadi" panose="020B0604020104020204" pitchFamily="34" charset="0"/>
              </a:rPr>
              <a:t>success rate has increased from 2013 to 2020</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Under heavy loads, successful or positive landing rates are more common in polar, low orbit and the International Space Station. However, for </a:t>
            </a:r>
            <a:r>
              <a:rPr lang="en-US" sz="1800" dirty="0" err="1">
                <a:solidFill>
                  <a:schemeClr val="accent3">
                    <a:lumMod val="25000"/>
                  </a:schemeClr>
                </a:solidFill>
                <a:latin typeface="Abadi" panose="020B0604020104020204" pitchFamily="34" charset="0"/>
              </a:rPr>
              <a:t>Gtos</a:t>
            </a:r>
            <a:r>
              <a:rPr lang="en-US" sz="1800" dirty="0">
                <a:solidFill>
                  <a:schemeClr val="accent3">
                    <a:lumMod val="25000"/>
                  </a:schemeClr>
                </a:solidFill>
                <a:latin typeface="Abadi" panose="020B0604020104020204" pitchFamily="34" charset="0"/>
              </a:rPr>
              <a:t>, we can't distinguish this very well because both the positive landing rate and the negative landing (failed missions) are here. Mission outcome</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65243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it can be seen from the plot, the highest </a:t>
            </a:r>
            <a:r>
              <a:rPr lang="en-US" sz="2200" dirty="0" err="1">
                <a:solidFill>
                  <a:schemeClr val="accent3">
                    <a:lumMod val="25000"/>
                  </a:schemeClr>
                </a:solidFill>
                <a:latin typeface="Abadi" panose="020B0604020104020204" pitchFamily="34" charset="0"/>
              </a:rPr>
              <a:t>succes</a:t>
            </a:r>
            <a:r>
              <a:rPr lang="en-US" sz="2200" dirty="0">
                <a:solidFill>
                  <a:schemeClr val="accent3">
                    <a:lumMod val="25000"/>
                  </a:schemeClr>
                </a:solidFill>
                <a:latin typeface="Abadi" panose="020B0604020104020204" pitchFamily="34" charset="0"/>
              </a:rPr>
              <a:t> rate was from the launch site VAFB SLC 4E, followed by the KSC LC 39A and last CCAFS SLC 40. (Class 0 = failure, class 1 =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Imagen 5">
            <a:extLst>
              <a:ext uri="{FF2B5EF4-FFF2-40B4-BE49-F238E27FC236}">
                <a16:creationId xmlns:a16="http://schemas.microsoft.com/office/drawing/2014/main" id="{E7898F16-51D3-E91D-5ECC-D4F13BFAAC2B}"/>
              </a:ext>
            </a:extLst>
          </p:cNvPr>
          <p:cNvPicPr>
            <a:picLocks noChangeAspect="1"/>
          </p:cNvPicPr>
          <p:nvPr/>
        </p:nvPicPr>
        <p:blipFill>
          <a:blip r:embed="rId3"/>
          <a:stretch>
            <a:fillRect/>
          </a:stretch>
        </p:blipFill>
        <p:spPr>
          <a:xfrm>
            <a:off x="164646" y="3238830"/>
            <a:ext cx="11952000" cy="242504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96927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it can be seen from the plot, generally speaking for big payload mass the success rate was bigger. (Class 0 = failure, class 1 =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n 6">
            <a:extLst>
              <a:ext uri="{FF2B5EF4-FFF2-40B4-BE49-F238E27FC236}">
                <a16:creationId xmlns:a16="http://schemas.microsoft.com/office/drawing/2014/main" id="{E371146C-B958-1F11-A463-DBD1BC579A0D}"/>
              </a:ext>
            </a:extLst>
          </p:cNvPr>
          <p:cNvPicPr>
            <a:picLocks noChangeAspect="1"/>
          </p:cNvPicPr>
          <p:nvPr/>
        </p:nvPicPr>
        <p:blipFill>
          <a:blip r:embed="rId3"/>
          <a:stretch>
            <a:fillRect/>
          </a:stretch>
        </p:blipFill>
        <p:spPr>
          <a:xfrm>
            <a:off x="87825" y="3063558"/>
            <a:ext cx="12016349" cy="233361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1024313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it can be seen from the plot, the orbits ES-L1, GFO, HEO. SSO and VLEO had the best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n 5">
            <a:extLst>
              <a:ext uri="{FF2B5EF4-FFF2-40B4-BE49-F238E27FC236}">
                <a16:creationId xmlns:a16="http://schemas.microsoft.com/office/drawing/2014/main" id="{AD15878A-2523-C5C1-A997-1D656DC31FF1}"/>
              </a:ext>
            </a:extLst>
          </p:cNvPr>
          <p:cNvPicPr>
            <a:picLocks noChangeAspect="1"/>
          </p:cNvPicPr>
          <p:nvPr/>
        </p:nvPicPr>
        <p:blipFill>
          <a:blip r:embed="rId3"/>
          <a:stretch>
            <a:fillRect/>
          </a:stretch>
        </p:blipFill>
        <p:spPr>
          <a:xfrm>
            <a:off x="164025" y="3082402"/>
            <a:ext cx="11863949" cy="252268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99741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you can see from the graph, success in low Earth orbit seems to be related to the number of flights; On the other hand, on the GTO track, the flight number doesn't seem to matter.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n 5">
            <a:extLst>
              <a:ext uri="{FF2B5EF4-FFF2-40B4-BE49-F238E27FC236}">
                <a16:creationId xmlns:a16="http://schemas.microsoft.com/office/drawing/2014/main" id="{DC5F77B8-95E2-46DF-8C84-94A7BD14E667}"/>
              </a:ext>
            </a:extLst>
          </p:cNvPr>
          <p:cNvPicPr>
            <a:picLocks noChangeAspect="1"/>
          </p:cNvPicPr>
          <p:nvPr/>
        </p:nvPicPr>
        <p:blipFill>
          <a:blip r:embed="rId3"/>
          <a:stretch>
            <a:fillRect/>
          </a:stretch>
        </p:blipFill>
        <p:spPr>
          <a:xfrm>
            <a:off x="218440" y="3304928"/>
            <a:ext cx="11755120" cy="229284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58603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can be seen from the figure, successful or positive landing rates are higher for polar, low orbit and the International Space Station under heavy loads. However, for </a:t>
            </a:r>
            <a:r>
              <a:rPr lang="en-US" sz="2200" dirty="0" err="1">
                <a:solidFill>
                  <a:schemeClr val="accent3">
                    <a:lumMod val="25000"/>
                  </a:schemeClr>
                </a:solidFill>
                <a:latin typeface="Abadi" panose="020B0604020104020204" pitchFamily="34" charset="0"/>
              </a:rPr>
              <a:t>Gtos</a:t>
            </a:r>
            <a:r>
              <a:rPr lang="en-US" sz="2200" dirty="0">
                <a:solidFill>
                  <a:schemeClr val="accent3">
                    <a:lumMod val="25000"/>
                  </a:schemeClr>
                </a:solidFill>
                <a:latin typeface="Abadi" panose="020B0604020104020204" pitchFamily="34" charset="0"/>
              </a:rPr>
              <a:t>, we can't distinguish this very well because both the positive landing rate and the negative landing (failed missions) are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n 5">
            <a:extLst>
              <a:ext uri="{FF2B5EF4-FFF2-40B4-BE49-F238E27FC236}">
                <a16:creationId xmlns:a16="http://schemas.microsoft.com/office/drawing/2014/main" id="{3D6584E9-7713-2339-EC3E-FB0F3831F86B}"/>
              </a:ext>
            </a:extLst>
          </p:cNvPr>
          <p:cNvPicPr>
            <a:picLocks noChangeAspect="1"/>
          </p:cNvPicPr>
          <p:nvPr/>
        </p:nvPicPr>
        <p:blipFill>
          <a:blip r:embed="rId3"/>
          <a:stretch>
            <a:fillRect/>
          </a:stretch>
        </p:blipFill>
        <p:spPr>
          <a:xfrm>
            <a:off x="367014" y="3629187"/>
            <a:ext cx="11457972" cy="223996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101936" cy="3811588"/>
          </a:xfrm>
          <a:prstGeom prst="rect">
            <a:avLst/>
          </a:prstGeom>
        </p:spPr>
        <p:txBody>
          <a:bodyPr>
            <a:normAutofit/>
          </a:bodyPr>
          <a:lstStyle/>
          <a:p>
            <a:pPr>
              <a:lnSpc>
                <a:spcPct val="100000"/>
              </a:lnSpc>
              <a:spcBef>
                <a:spcPts val="1400"/>
              </a:spcBef>
            </a:pPr>
            <a:r>
              <a:rPr lang="es-ES" altLang="zh-CN" sz="2000" dirty="0">
                <a:solidFill>
                  <a:schemeClr val="accent3">
                    <a:lumMod val="25000"/>
                  </a:schemeClr>
                </a:solidFill>
                <a:latin typeface="Abadi" panose="020B0604020104020204" pitchFamily="34" charset="0"/>
              </a:rPr>
              <a:t>As it can be seen from the plot, </a:t>
            </a:r>
            <a:r>
              <a:rPr lang="en-US" altLang="zh-CN" sz="2000" dirty="0">
                <a:solidFill>
                  <a:schemeClr val="accent3">
                    <a:lumMod val="25000"/>
                  </a:schemeClr>
                </a:solidFill>
                <a:latin typeface="Abadi" panose="020B0604020104020204" pitchFamily="34" charset="0"/>
              </a:rPr>
              <a:t>the success rate since 2013 kept increasing till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n 5">
            <a:extLst>
              <a:ext uri="{FF2B5EF4-FFF2-40B4-BE49-F238E27FC236}">
                <a16:creationId xmlns:a16="http://schemas.microsoft.com/office/drawing/2014/main" id="{A436096B-D91B-C41F-CF02-20DEC2771EBC}"/>
              </a:ext>
            </a:extLst>
          </p:cNvPr>
          <p:cNvPicPr>
            <a:picLocks noChangeAspect="1"/>
          </p:cNvPicPr>
          <p:nvPr/>
        </p:nvPicPr>
        <p:blipFill>
          <a:blip r:embed="rId3"/>
          <a:stretch>
            <a:fillRect/>
          </a:stretch>
        </p:blipFill>
        <p:spPr>
          <a:xfrm>
            <a:off x="254000" y="3429000"/>
            <a:ext cx="11684000" cy="237414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Task: 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 DISTINCT command was used to ensure only unique values would be </a:t>
            </a:r>
            <a:r>
              <a:rPr lang="en-US" sz="2200" dirty="0" err="1">
                <a:solidFill>
                  <a:schemeClr val="accent3">
                    <a:lumMod val="25000"/>
                  </a:schemeClr>
                </a:solidFill>
                <a:latin typeface="Abadi" panose="020B0604020104020204" pitchFamily="34" charset="0"/>
              </a:rPr>
              <a:t>calledPresent</a:t>
            </a:r>
            <a:r>
              <a:rPr lang="en-US" sz="2200" dirty="0">
                <a:solidFill>
                  <a:schemeClr val="accent3">
                    <a:lumMod val="25000"/>
                  </a:schemeClr>
                </a:solidFill>
                <a:latin typeface="Abadi" panose="020B0604020104020204" pitchFamily="34" charset="0"/>
              </a:rPr>
              <a: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图片 5">
            <a:extLst>
              <a:ext uri="{FF2B5EF4-FFF2-40B4-BE49-F238E27FC236}">
                <a16:creationId xmlns:a16="http://schemas.microsoft.com/office/drawing/2014/main" id="{7DC7AF68-CD36-BAA8-CC8B-FA8716131051}"/>
              </a:ext>
            </a:extLst>
          </p:cNvPr>
          <p:cNvPicPr>
            <a:picLocks noChangeAspect="1"/>
          </p:cNvPicPr>
          <p:nvPr/>
        </p:nvPicPr>
        <p:blipFill>
          <a:blip r:embed="rId3"/>
          <a:stretch>
            <a:fillRect/>
          </a:stretch>
        </p:blipFill>
        <p:spPr>
          <a:xfrm>
            <a:off x="3374083" y="3052475"/>
            <a:ext cx="4298864" cy="375173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is used to retrieve all columns from SQL database and filter the column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where the names begin with CCA by applying LIKE ‘CCA%’.</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 FROM SPACEXTBL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图片 5">
            <a:extLst>
              <a:ext uri="{FF2B5EF4-FFF2-40B4-BE49-F238E27FC236}">
                <a16:creationId xmlns:a16="http://schemas.microsoft.com/office/drawing/2014/main" id="{B17AD3DC-E69F-516C-5A48-8482A1500985}"/>
              </a:ext>
            </a:extLst>
          </p:cNvPr>
          <p:cNvPicPr>
            <a:picLocks noChangeAspect="1"/>
          </p:cNvPicPr>
          <p:nvPr/>
        </p:nvPicPr>
        <p:blipFill>
          <a:blip r:embed="rId3"/>
          <a:stretch>
            <a:fillRect/>
          </a:stretch>
        </p:blipFill>
        <p:spPr>
          <a:xfrm>
            <a:off x="2121235" y="3518381"/>
            <a:ext cx="7493413" cy="309954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Task: 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Utilized the command SUM() to call the total </a:t>
            </a:r>
            <a:r>
              <a:rPr lang="en-US" sz="2200" dirty="0" err="1">
                <a:solidFill>
                  <a:schemeClr val="accent3">
                    <a:lumMod val="25000"/>
                  </a:schemeClr>
                </a:solidFill>
                <a:latin typeface="Abadi" panose="020B0604020104020204" pitchFamily="34" charset="0"/>
              </a:rPr>
              <a:t>payloadPresent</a:t>
            </a:r>
            <a:r>
              <a:rPr lang="en-US" sz="2200" dirty="0">
                <a:solidFill>
                  <a:schemeClr val="accent3">
                    <a:lumMod val="25000"/>
                  </a:schemeClr>
                </a:solidFill>
                <a:latin typeface="Abadi" panose="020B0604020104020204" pitchFamily="34" charset="0"/>
              </a:rPr>
              <a: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图片 5">
            <a:extLst>
              <a:ext uri="{FF2B5EF4-FFF2-40B4-BE49-F238E27FC236}">
                <a16:creationId xmlns:a16="http://schemas.microsoft.com/office/drawing/2014/main" id="{C1B6B43F-1F99-9E97-024F-F33A9A4BC374}"/>
              </a:ext>
            </a:extLst>
          </p:cNvPr>
          <p:cNvPicPr>
            <a:picLocks noChangeAspect="1"/>
          </p:cNvPicPr>
          <p:nvPr/>
        </p:nvPicPr>
        <p:blipFill>
          <a:blip r:embed="rId3"/>
          <a:stretch>
            <a:fillRect/>
          </a:stretch>
        </p:blipFill>
        <p:spPr>
          <a:xfrm>
            <a:off x="1055004" y="3429000"/>
            <a:ext cx="8172510" cy="211456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altLang="zh-CN" sz="2200" dirty="0">
                <a:solidFill>
                  <a:schemeClr val="accent3">
                    <a:lumMod val="25000"/>
                  </a:schemeClr>
                </a:solidFill>
                <a:latin typeface="Abadi" panose="020B0604020104020204" pitchFamily="34" charset="0"/>
              </a:rPr>
              <a:t>The query uses AVG function to calculate de average of all values from the column PAYLOAD_MASS__KG_ where </a:t>
            </a:r>
            <a:r>
              <a:rPr lang="en-US" altLang="zh-CN" sz="2200" dirty="0" err="1">
                <a:solidFill>
                  <a:schemeClr val="accent3">
                    <a:lumMod val="25000"/>
                  </a:schemeClr>
                </a:solidFill>
                <a:latin typeface="Abadi" panose="020B0604020104020204" pitchFamily="34" charset="0"/>
              </a:rPr>
              <a:t>Booster_Version</a:t>
            </a:r>
            <a:r>
              <a:rPr lang="en-US" altLang="zh-CN" sz="2200" dirty="0">
                <a:solidFill>
                  <a:schemeClr val="accent3">
                    <a:lumMod val="25000"/>
                  </a:schemeClr>
                </a:solidFill>
                <a:latin typeface="Abadi" panose="020B0604020104020204" pitchFamily="34" charset="0"/>
              </a:rPr>
              <a:t> has the characters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Imagen 6">
            <a:extLst>
              <a:ext uri="{FF2B5EF4-FFF2-40B4-BE49-F238E27FC236}">
                <a16:creationId xmlns:a16="http://schemas.microsoft.com/office/drawing/2014/main" id="{336F79E8-5A5D-78D3-05B6-BB7AEF6E8C98}"/>
              </a:ext>
            </a:extLst>
          </p:cNvPr>
          <p:cNvPicPr>
            <a:picLocks noChangeAspect="1"/>
          </p:cNvPicPr>
          <p:nvPr/>
        </p:nvPicPr>
        <p:blipFill>
          <a:blip r:embed="rId3"/>
          <a:stretch>
            <a:fillRect/>
          </a:stretch>
        </p:blipFill>
        <p:spPr>
          <a:xfrm>
            <a:off x="3707904" y="4537766"/>
            <a:ext cx="4776192" cy="138842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altLang="zh-CN" sz="2200" dirty="0">
                <a:solidFill>
                  <a:schemeClr val="accent3">
                    <a:lumMod val="25000"/>
                  </a:schemeClr>
                </a:solidFill>
                <a:latin typeface="Abadi" panose="020B0604020104020204" pitchFamily="34" charset="0"/>
              </a:rPr>
              <a:t>The query uses MIN function to calculate de minimum vale from the column Date (first date) where Outcome = Success (ground pad).</a:t>
            </a:r>
          </a:p>
          <a:p>
            <a:pPr>
              <a:lnSpc>
                <a:spcPct val="100000"/>
              </a:lnSpc>
              <a:spcBef>
                <a:spcPts val="1400"/>
              </a:spcBef>
            </a:pPr>
            <a:r>
              <a:rPr lang="en-US" altLang="zh-CN" sz="2200" dirty="0">
                <a:solidFill>
                  <a:schemeClr val="accent3">
                    <a:lumMod val="25000"/>
                  </a:schemeClr>
                </a:solidFill>
                <a:latin typeface="Abadi" panose="020B0604020104020204" pitchFamily="34" charset="0"/>
              </a:rPr>
              <a:t>Query: %</a:t>
            </a:r>
            <a:r>
              <a:rPr lang="en-US" altLang="zh-CN" sz="2200" dirty="0" err="1">
                <a:solidFill>
                  <a:schemeClr val="accent3">
                    <a:lumMod val="25000"/>
                  </a:schemeClr>
                </a:solidFill>
                <a:latin typeface="Abadi" panose="020B0604020104020204" pitchFamily="34" charset="0"/>
              </a:rPr>
              <a:t>sql</a:t>
            </a:r>
            <a:r>
              <a:rPr lang="en-US" altLang="zh-CN" sz="2200" dirty="0">
                <a:solidFill>
                  <a:schemeClr val="accent3">
                    <a:lumMod val="25000"/>
                  </a:schemeClr>
                </a:solidFill>
                <a:latin typeface="Abadi" panose="020B0604020104020204" pitchFamily="34" charset="0"/>
              </a:rPr>
              <a:t> SELECT MIN(Date) FROM SPACEXTBL WHERE "Landing _Outcome"="Success (ground pad)“</a:t>
            </a:r>
          </a:p>
          <a:p>
            <a:pPr>
              <a:lnSpc>
                <a:spcPct val="100000"/>
              </a:lnSpc>
              <a:spcBef>
                <a:spcPts val="1400"/>
              </a:spcBef>
            </a:pPr>
            <a:endParaRPr lang="en-US" altLang="zh-CN"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图片 5">
            <a:extLst>
              <a:ext uri="{FF2B5EF4-FFF2-40B4-BE49-F238E27FC236}">
                <a16:creationId xmlns:a16="http://schemas.microsoft.com/office/drawing/2014/main" id="{BAF2B278-7554-81BD-F620-5D22F862BE00}"/>
              </a:ext>
            </a:extLst>
          </p:cNvPr>
          <p:cNvPicPr>
            <a:picLocks noChangeAspect="1"/>
          </p:cNvPicPr>
          <p:nvPr/>
        </p:nvPicPr>
        <p:blipFill>
          <a:blip r:embed="rId3"/>
          <a:stretch>
            <a:fillRect/>
          </a:stretch>
        </p:blipFill>
        <p:spPr>
          <a:xfrm>
            <a:off x="943878" y="3756010"/>
            <a:ext cx="8343961" cy="201931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altLang="zh-CN" sz="2200" dirty="0">
                <a:solidFill>
                  <a:schemeClr val="accent3">
                    <a:lumMod val="25000"/>
                  </a:schemeClr>
                </a:solidFill>
                <a:latin typeface="Abadi" panose="020B0604020104020204" pitchFamily="34" charset="0"/>
              </a:rPr>
              <a:t>The query uses DISTINCT function retrieve unique values from </a:t>
            </a:r>
            <a:r>
              <a:rPr lang="en-US" altLang="zh-CN" sz="2200" dirty="0" err="1">
                <a:solidFill>
                  <a:schemeClr val="accent3">
                    <a:lumMod val="25000"/>
                  </a:schemeClr>
                </a:solidFill>
                <a:latin typeface="Abadi" panose="020B0604020104020204" pitchFamily="34" charset="0"/>
              </a:rPr>
              <a:t>Booster_Version</a:t>
            </a:r>
            <a:r>
              <a:rPr lang="en-US" altLang="zh-CN" sz="2200" dirty="0">
                <a:solidFill>
                  <a:schemeClr val="accent3">
                    <a:lumMod val="25000"/>
                  </a:schemeClr>
                </a:solidFill>
                <a:latin typeface="Abadi" panose="020B0604020104020204" pitchFamily="34" charset="0"/>
              </a:rPr>
              <a:t> column, with </a:t>
            </a:r>
            <a:r>
              <a:rPr lang="en-US" altLang="zh-CN" sz="2200" dirty="0" err="1">
                <a:solidFill>
                  <a:schemeClr val="accent3">
                    <a:lumMod val="25000"/>
                  </a:schemeClr>
                </a:solidFill>
                <a:latin typeface="Abadi" panose="020B0604020104020204" pitchFamily="34" charset="0"/>
              </a:rPr>
              <a:t>Landing_Outcome</a:t>
            </a:r>
            <a:r>
              <a:rPr lang="en-US" altLang="zh-CN" sz="2200" dirty="0">
                <a:solidFill>
                  <a:schemeClr val="accent3">
                    <a:lumMod val="25000"/>
                  </a:schemeClr>
                </a:solidFill>
                <a:latin typeface="Abadi" panose="020B0604020104020204" pitchFamily="34" charset="0"/>
              </a:rPr>
              <a:t>=Success and Payload between 4000 and 6000.</a:t>
            </a:r>
          </a:p>
          <a:p>
            <a:pPr>
              <a:lnSpc>
                <a:spcPct val="100000"/>
              </a:lnSpc>
              <a:spcBef>
                <a:spcPts val="1400"/>
              </a:spcBef>
            </a:pPr>
            <a:r>
              <a:rPr lang="en-US" altLang="zh-CN" sz="2200" dirty="0">
                <a:solidFill>
                  <a:schemeClr val="accent3">
                    <a:lumMod val="25000"/>
                  </a:schemeClr>
                </a:solidFill>
                <a:latin typeface="Abadi" panose="020B0604020104020204" pitchFamily="34" charset="0"/>
              </a:rPr>
              <a:t>Query: %</a:t>
            </a:r>
            <a:r>
              <a:rPr lang="en-US" altLang="zh-CN" sz="2200" dirty="0" err="1">
                <a:solidFill>
                  <a:schemeClr val="accent3">
                    <a:lumMod val="25000"/>
                  </a:schemeClr>
                </a:solidFill>
                <a:latin typeface="Abadi" panose="020B0604020104020204" pitchFamily="34" charset="0"/>
              </a:rPr>
              <a:t>sql</a:t>
            </a:r>
            <a:r>
              <a:rPr lang="en-US" altLang="zh-CN" sz="2200" dirty="0">
                <a:solidFill>
                  <a:schemeClr val="accent3">
                    <a:lumMod val="25000"/>
                  </a:schemeClr>
                </a:solidFill>
                <a:latin typeface="Abadi" panose="020B0604020104020204" pitchFamily="34" charset="0"/>
              </a:rPr>
              <a:t> SELECT distinct "</a:t>
            </a:r>
            <a:r>
              <a:rPr lang="en-US" altLang="zh-CN" sz="2200" dirty="0" err="1">
                <a:solidFill>
                  <a:schemeClr val="accent3">
                    <a:lumMod val="25000"/>
                  </a:schemeClr>
                </a:solidFill>
                <a:latin typeface="Abadi" panose="020B0604020104020204" pitchFamily="34" charset="0"/>
              </a:rPr>
              <a:t>Booster_Version</a:t>
            </a:r>
            <a:r>
              <a:rPr lang="en-US" altLang="zh-CN" sz="2200" dirty="0">
                <a:solidFill>
                  <a:schemeClr val="accent3">
                    <a:lumMod val="25000"/>
                  </a:schemeClr>
                </a:solidFill>
                <a:latin typeface="Abadi" panose="020B0604020104020204" pitchFamily="34" charset="0"/>
              </a:rPr>
              <a:t>" FROM SPACEXTBL WHERE "Landing _Outcome"="Success (drone ship)" AND "PAYLOAD_MASS__KG_"&gt;4000 AND "PAYLOAD_MASS__KG_"&lt;6000</a:t>
            </a:r>
          </a:p>
          <a:p>
            <a:pPr>
              <a:lnSpc>
                <a:spcPct val="100000"/>
              </a:lnSpc>
              <a:spcBef>
                <a:spcPts val="1400"/>
              </a:spcBef>
            </a:pPr>
            <a:endParaRPr lang="en-US" altLang="zh-CN"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图片 2">
            <a:extLst>
              <a:ext uri="{FF2B5EF4-FFF2-40B4-BE49-F238E27FC236}">
                <a16:creationId xmlns:a16="http://schemas.microsoft.com/office/drawing/2014/main" id="{0BBFBA9B-4226-EE82-79DE-A53B8ED7C03B}"/>
              </a:ext>
            </a:extLst>
          </p:cNvPr>
          <p:cNvPicPr>
            <a:picLocks noChangeAspect="1"/>
          </p:cNvPicPr>
          <p:nvPr/>
        </p:nvPicPr>
        <p:blipFill>
          <a:blip r:embed="rId3"/>
          <a:stretch>
            <a:fillRect/>
          </a:stretch>
        </p:blipFill>
        <p:spPr>
          <a:xfrm>
            <a:off x="1676401" y="4242235"/>
            <a:ext cx="6543723" cy="221934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24000"/>
            <a:ext cx="8495873" cy="5334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n"/>
            </a:pPr>
            <a:r>
              <a:rPr lang="en-US" sz="1800" dirty="0">
                <a:solidFill>
                  <a:schemeClr val="accent3">
                    <a:lumMod val="25000"/>
                  </a:schemeClr>
                </a:solidFill>
                <a:latin typeface="Abadi" panose="020B0604020104020204" pitchFamily="34" charset="0"/>
              </a:rPr>
              <a:t>Data collection from CSV, </a:t>
            </a:r>
            <a:r>
              <a:rPr lang="en-US" sz="1800" dirty="0" err="1">
                <a:solidFill>
                  <a:schemeClr val="accent3">
                    <a:lumMod val="25000"/>
                  </a:schemeClr>
                </a:solidFill>
                <a:latin typeface="Abadi" panose="020B0604020104020204" pitchFamily="34" charset="0"/>
              </a:rPr>
              <a:t>webscrapping</a:t>
            </a:r>
            <a:r>
              <a:rPr lang="en-US" sz="1800" dirty="0">
                <a:solidFill>
                  <a:schemeClr val="accent3">
                    <a:lumMod val="25000"/>
                  </a:schemeClr>
                </a:solidFill>
                <a:latin typeface="Abadi" panose="020B0604020104020204" pitchFamily="34" charset="0"/>
              </a:rPr>
              <a:t> and Python, SQL</a:t>
            </a:r>
          </a:p>
          <a:p>
            <a:pPr lvl="1">
              <a:lnSpc>
                <a:spcPct val="100000"/>
              </a:lnSpc>
              <a:spcBef>
                <a:spcPts val="1400"/>
              </a:spcBef>
              <a:buFont typeface="Wingdings" panose="05000000000000000000" pitchFamily="2" charset="2"/>
              <a:buChar char="n"/>
            </a:pPr>
            <a:r>
              <a:rPr lang="en-US" sz="1800" dirty="0">
                <a:solidFill>
                  <a:schemeClr val="accent3">
                    <a:lumMod val="25000"/>
                  </a:schemeClr>
                </a:solidFill>
                <a:latin typeface="Abadi" panose="020B0604020104020204" pitchFamily="34" charset="0"/>
              </a:rPr>
              <a:t>Data amendment: delete missing values.</a:t>
            </a:r>
          </a:p>
          <a:p>
            <a:pPr lvl="1">
              <a:lnSpc>
                <a:spcPct val="100000"/>
              </a:lnSpc>
              <a:spcBef>
                <a:spcPts val="1400"/>
              </a:spcBef>
              <a:buFont typeface="Wingdings" panose="05000000000000000000" pitchFamily="2" charset="2"/>
              <a:buChar char="n"/>
            </a:pPr>
            <a:r>
              <a:rPr lang="en-US" sz="1800" dirty="0">
                <a:solidFill>
                  <a:schemeClr val="accent3">
                    <a:lumMod val="25000"/>
                  </a:schemeClr>
                </a:solidFill>
                <a:latin typeface="Abadi" panose="020B0604020104020204" pitchFamily="34" charset="0"/>
              </a:rPr>
              <a:t>EDA: Data visualization with scatter plots, bar charts</a:t>
            </a:r>
          </a:p>
          <a:p>
            <a:pPr lvl="1">
              <a:lnSpc>
                <a:spcPct val="100000"/>
              </a:lnSpc>
              <a:spcBef>
                <a:spcPts val="1400"/>
              </a:spcBef>
              <a:buFont typeface="Wingdings" panose="05000000000000000000" pitchFamily="2" charset="2"/>
              <a:buChar char="n"/>
            </a:pPr>
            <a:r>
              <a:rPr lang="en-US" sz="1800" dirty="0">
                <a:solidFill>
                  <a:schemeClr val="accent3">
                    <a:lumMod val="25000"/>
                  </a:schemeClr>
                </a:solidFill>
                <a:latin typeface="Abadi" panose="020B0604020104020204" pitchFamily="34" charset="0"/>
              </a:rPr>
              <a:t>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anose="05000000000000000000" pitchFamily="2" charset="2"/>
              <a:buChar char="n"/>
            </a:pPr>
            <a:r>
              <a:rPr lang="en-US" sz="1800" dirty="0">
                <a:solidFill>
                  <a:schemeClr val="accent3">
                    <a:lumMod val="25000"/>
                  </a:schemeClr>
                </a:solidFill>
                <a:latin typeface="Abadi" panose="020B0604020104020204" pitchFamily="34" charset="0"/>
              </a:rPr>
              <a:t>Summary whole mission’s outcome</a:t>
            </a:r>
          </a:p>
          <a:p>
            <a:pPr lvl="1">
              <a:lnSpc>
                <a:spcPct val="100000"/>
              </a:lnSpc>
              <a:spcBef>
                <a:spcPts val="1400"/>
              </a:spcBef>
              <a:buFont typeface="Wingdings" panose="05000000000000000000" pitchFamily="2" charset="2"/>
              <a:buChar char="n"/>
            </a:pPr>
            <a:r>
              <a:rPr lang="en-US" sz="1800" dirty="0">
                <a:solidFill>
                  <a:schemeClr val="accent3">
                    <a:lumMod val="25000"/>
                  </a:schemeClr>
                </a:solidFill>
                <a:latin typeface="Abadi" panose="020B0604020104020204" pitchFamily="34" charset="0"/>
              </a:rPr>
              <a:t>Prediction and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altLang="zh-CN" sz="2200" dirty="0">
                <a:solidFill>
                  <a:schemeClr val="accent3">
                    <a:lumMod val="25000"/>
                  </a:schemeClr>
                </a:solidFill>
                <a:latin typeface="Abadi" panose="020B0604020104020204" pitchFamily="34" charset="0"/>
              </a:rPr>
              <a:t>The query selects the Mission outcome column and adds a column where it fills with the count of each case of mission outcome.</a:t>
            </a:r>
          </a:p>
          <a:p>
            <a:pPr>
              <a:lnSpc>
                <a:spcPct val="100000"/>
              </a:lnSpc>
              <a:spcBef>
                <a:spcPts val="1400"/>
              </a:spcBef>
            </a:pPr>
            <a:r>
              <a:rPr lang="en-US" altLang="zh-CN" sz="2200" dirty="0">
                <a:solidFill>
                  <a:schemeClr val="accent3">
                    <a:lumMod val="25000"/>
                  </a:schemeClr>
                </a:solidFill>
                <a:latin typeface="Abadi" panose="020B0604020104020204" pitchFamily="34" charset="0"/>
              </a:rPr>
              <a:t>Query: %</a:t>
            </a:r>
            <a:r>
              <a:rPr lang="en-US" altLang="zh-CN" sz="2200" dirty="0" err="1">
                <a:solidFill>
                  <a:schemeClr val="accent3">
                    <a:lumMod val="25000"/>
                  </a:schemeClr>
                </a:solidFill>
                <a:latin typeface="Abadi" panose="020B0604020104020204" pitchFamily="34" charset="0"/>
              </a:rPr>
              <a:t>sql</a:t>
            </a:r>
            <a:r>
              <a:rPr lang="en-US" altLang="zh-CN" sz="2200" dirty="0">
                <a:solidFill>
                  <a:schemeClr val="accent3">
                    <a:lumMod val="25000"/>
                  </a:schemeClr>
                </a:solidFill>
                <a:latin typeface="Abadi" panose="020B0604020104020204" pitchFamily="34" charset="0"/>
              </a:rPr>
              <a:t> SELECT "</a:t>
            </a:r>
            <a:r>
              <a:rPr lang="en-US" altLang="zh-CN" sz="2200" dirty="0" err="1">
                <a:solidFill>
                  <a:schemeClr val="accent3">
                    <a:lumMod val="25000"/>
                  </a:schemeClr>
                </a:solidFill>
                <a:latin typeface="Abadi" panose="020B0604020104020204" pitchFamily="34" charset="0"/>
              </a:rPr>
              <a:t>Mission_Outcome</a:t>
            </a:r>
            <a:r>
              <a:rPr lang="en-US" altLang="zh-CN" sz="2200" dirty="0">
                <a:solidFill>
                  <a:schemeClr val="accent3">
                    <a:lumMod val="25000"/>
                  </a:schemeClr>
                </a:solidFill>
                <a:latin typeface="Abadi" panose="020B0604020104020204" pitchFamily="34" charset="0"/>
              </a:rPr>
              <a:t>", count(*) as </a:t>
            </a:r>
            <a:r>
              <a:rPr lang="en-US" altLang="zh-CN" sz="2200" dirty="0" err="1">
                <a:solidFill>
                  <a:schemeClr val="accent3">
                    <a:lumMod val="25000"/>
                  </a:schemeClr>
                </a:solidFill>
                <a:latin typeface="Abadi" panose="020B0604020104020204" pitchFamily="34" charset="0"/>
              </a:rPr>
              <a:t>total_outcomes</a:t>
            </a:r>
            <a:r>
              <a:rPr lang="en-US" altLang="zh-CN" sz="2200" dirty="0">
                <a:solidFill>
                  <a:schemeClr val="accent3">
                    <a:lumMod val="25000"/>
                  </a:schemeClr>
                </a:solidFill>
                <a:latin typeface="Abadi" panose="020B0604020104020204" pitchFamily="34" charset="0"/>
              </a:rPr>
              <a:t> FROM SPACEXTBL GROUP BY "</a:t>
            </a:r>
            <a:r>
              <a:rPr lang="en-US" altLang="zh-CN" sz="2200" dirty="0" err="1">
                <a:solidFill>
                  <a:schemeClr val="accent3">
                    <a:lumMod val="25000"/>
                  </a:schemeClr>
                </a:solidFill>
                <a:latin typeface="Abadi" panose="020B0604020104020204" pitchFamily="34" charset="0"/>
              </a:rPr>
              <a:t>Mission_Outcome</a:t>
            </a:r>
            <a:r>
              <a:rPr lang="en-US" altLang="zh-CN" sz="2200" dirty="0">
                <a:solidFill>
                  <a:schemeClr val="accent3">
                    <a:lumMod val="25000"/>
                  </a:schemeClr>
                </a:solidFill>
                <a:latin typeface="Abadi" panose="020B0604020104020204" pitchFamily="34" charset="0"/>
              </a:rPr>
              <a:t>“</a:t>
            </a:r>
          </a:p>
          <a:p>
            <a:pPr>
              <a:lnSpc>
                <a:spcPct val="100000"/>
              </a:lnSpc>
              <a:spcBef>
                <a:spcPts val="1400"/>
              </a:spcBef>
            </a:pPr>
            <a:endParaRPr lang="en-US" altLang="zh-CN"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Imagen 6">
            <a:extLst>
              <a:ext uri="{FF2B5EF4-FFF2-40B4-BE49-F238E27FC236}">
                <a16:creationId xmlns:a16="http://schemas.microsoft.com/office/drawing/2014/main" id="{9B01165C-7FF1-B44C-3E39-176EB0832F13}"/>
              </a:ext>
            </a:extLst>
          </p:cNvPr>
          <p:cNvPicPr>
            <a:picLocks noChangeAspect="1"/>
          </p:cNvPicPr>
          <p:nvPr/>
        </p:nvPicPr>
        <p:blipFill>
          <a:blip r:embed="rId3"/>
          <a:stretch>
            <a:fillRect/>
          </a:stretch>
        </p:blipFill>
        <p:spPr>
          <a:xfrm>
            <a:off x="3752963" y="3785869"/>
            <a:ext cx="4686073" cy="233114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844014" cy="4351338"/>
          </a:xfrm>
          <a:prstGeom prst="rect">
            <a:avLst/>
          </a:prstGeom>
        </p:spPr>
        <p:txBody>
          <a:bodyPr>
            <a:normAutofit/>
          </a:bodyPr>
          <a:lstStyle/>
          <a:p>
            <a:pPr>
              <a:lnSpc>
                <a:spcPct val="100000"/>
              </a:lnSpc>
              <a:spcBef>
                <a:spcPts val="1400"/>
              </a:spcBef>
            </a:pPr>
            <a:r>
              <a:rPr lang="en-US" altLang="zh-CN" sz="2200" dirty="0">
                <a:solidFill>
                  <a:schemeClr val="accent3">
                    <a:lumMod val="25000"/>
                  </a:schemeClr>
                </a:solidFill>
                <a:latin typeface="Abadi" panose="020B0604020104020204" pitchFamily="34" charset="0"/>
              </a:rPr>
              <a:t>The query selects unique values from Booster Version column and then uses a sub-query to select the max Payload Mass. (The table is very long, so a portion of it was included).</a:t>
            </a:r>
          </a:p>
          <a:p>
            <a:pPr>
              <a:lnSpc>
                <a:spcPct val="100000"/>
              </a:lnSpc>
              <a:spcBef>
                <a:spcPts val="1400"/>
              </a:spcBef>
            </a:pPr>
            <a:r>
              <a:rPr lang="en-US" altLang="zh-CN" sz="2200" dirty="0">
                <a:solidFill>
                  <a:schemeClr val="accent3">
                    <a:lumMod val="25000"/>
                  </a:schemeClr>
                </a:solidFill>
                <a:latin typeface="Abadi" panose="020B0604020104020204" pitchFamily="34" charset="0"/>
              </a:rPr>
              <a:t>Query: %</a:t>
            </a:r>
            <a:r>
              <a:rPr lang="en-US" altLang="zh-CN" sz="2200" dirty="0" err="1">
                <a:solidFill>
                  <a:schemeClr val="accent3">
                    <a:lumMod val="25000"/>
                  </a:schemeClr>
                </a:solidFill>
                <a:latin typeface="Abadi" panose="020B0604020104020204" pitchFamily="34" charset="0"/>
              </a:rPr>
              <a:t>sql</a:t>
            </a:r>
            <a:r>
              <a:rPr lang="en-US" altLang="zh-CN" sz="2200" dirty="0">
                <a:solidFill>
                  <a:schemeClr val="accent3">
                    <a:lumMod val="25000"/>
                  </a:schemeClr>
                </a:solidFill>
                <a:latin typeface="Abadi" panose="020B0604020104020204" pitchFamily="34" charset="0"/>
              </a:rPr>
              <a:t> SELECT </a:t>
            </a:r>
            <a:r>
              <a:rPr lang="en-US" altLang="zh-CN" sz="2200" dirty="0" err="1">
                <a:solidFill>
                  <a:schemeClr val="accent3">
                    <a:lumMod val="25000"/>
                  </a:schemeClr>
                </a:solidFill>
                <a:latin typeface="Abadi" panose="020B0604020104020204" pitchFamily="34" charset="0"/>
              </a:rPr>
              <a:t>DISTINCT"Booster_Version</a:t>
            </a:r>
            <a:r>
              <a:rPr lang="en-US" altLang="zh-CN" sz="2200" dirty="0">
                <a:solidFill>
                  <a:schemeClr val="accent3">
                    <a:lumMod val="25000"/>
                  </a:schemeClr>
                </a:solidFill>
                <a:latin typeface="Abadi" panose="020B0604020104020204" pitchFamily="34" charset="0"/>
              </a:rPr>
              <a:t>" FROM SPACEXTBL where (select MAX(PAYLOAD_MASS__KG_) from SPACEXTBL)</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Imagen 6">
            <a:extLst>
              <a:ext uri="{FF2B5EF4-FFF2-40B4-BE49-F238E27FC236}">
                <a16:creationId xmlns:a16="http://schemas.microsoft.com/office/drawing/2014/main" id="{FAD24192-ED78-02E6-8974-81CFBCDC4428}"/>
              </a:ext>
            </a:extLst>
          </p:cNvPr>
          <p:cNvPicPr>
            <a:picLocks noChangeAspect="1"/>
          </p:cNvPicPr>
          <p:nvPr/>
        </p:nvPicPr>
        <p:blipFill>
          <a:blip r:embed="rId3"/>
          <a:stretch>
            <a:fillRect/>
          </a:stretch>
        </p:blipFill>
        <p:spPr>
          <a:xfrm>
            <a:off x="9054782" y="1493261"/>
            <a:ext cx="1743075" cy="49339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altLang="zh-CN" sz="2200" dirty="0">
                <a:solidFill>
                  <a:schemeClr val="accent3">
                    <a:lumMod val="25000"/>
                  </a:schemeClr>
                </a:solidFill>
                <a:latin typeface="Abadi" panose="020B0604020104020204" pitchFamily="34" charset="0"/>
              </a:rPr>
              <a:t>The query uses a CASE function to translate number-type month date into letter-type month date, and filter: 2015 year failure launches, their </a:t>
            </a:r>
            <a:r>
              <a:rPr lang="en-US" altLang="zh-CN" sz="2200" dirty="0" err="1">
                <a:solidFill>
                  <a:schemeClr val="accent3">
                    <a:lumMod val="25000"/>
                  </a:schemeClr>
                </a:solidFill>
                <a:latin typeface="Abadi" panose="020B0604020104020204" pitchFamily="34" charset="0"/>
              </a:rPr>
              <a:t>bosster</a:t>
            </a:r>
            <a:r>
              <a:rPr lang="en-US" altLang="zh-CN" sz="2200" dirty="0">
                <a:solidFill>
                  <a:schemeClr val="accent3">
                    <a:lumMod val="25000"/>
                  </a:schemeClr>
                </a:solidFill>
                <a:latin typeface="Abadi" panose="020B0604020104020204" pitchFamily="34" charset="0"/>
              </a:rPr>
              <a:t> version and launch sites. </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Imagen 6">
            <a:extLst>
              <a:ext uri="{FF2B5EF4-FFF2-40B4-BE49-F238E27FC236}">
                <a16:creationId xmlns:a16="http://schemas.microsoft.com/office/drawing/2014/main" id="{EFCB3918-BA8F-06F8-3BA0-890BA0BF1FC8}"/>
              </a:ext>
            </a:extLst>
          </p:cNvPr>
          <p:cNvPicPr>
            <a:picLocks noChangeAspect="1"/>
          </p:cNvPicPr>
          <p:nvPr/>
        </p:nvPicPr>
        <p:blipFill>
          <a:blip r:embed="rId3"/>
          <a:stretch>
            <a:fillRect/>
          </a:stretch>
        </p:blipFill>
        <p:spPr>
          <a:xfrm>
            <a:off x="182880" y="3556635"/>
            <a:ext cx="6319520" cy="2789475"/>
          </a:xfrm>
          <a:prstGeom prst="rect">
            <a:avLst/>
          </a:prstGeom>
        </p:spPr>
      </p:pic>
      <p:pic>
        <p:nvPicPr>
          <p:cNvPr id="6" name="Imagen 8">
            <a:extLst>
              <a:ext uri="{FF2B5EF4-FFF2-40B4-BE49-F238E27FC236}">
                <a16:creationId xmlns:a16="http://schemas.microsoft.com/office/drawing/2014/main" id="{2717CE8E-C159-AA94-350F-AF0A4277AB59}"/>
              </a:ext>
            </a:extLst>
          </p:cNvPr>
          <p:cNvPicPr>
            <a:picLocks noChangeAspect="1"/>
          </p:cNvPicPr>
          <p:nvPr/>
        </p:nvPicPr>
        <p:blipFill>
          <a:blip r:embed="rId4"/>
          <a:stretch>
            <a:fillRect/>
          </a:stretch>
        </p:blipFill>
        <p:spPr>
          <a:xfrm>
            <a:off x="6798945" y="4252595"/>
            <a:ext cx="5210175" cy="12382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724484" cy="4351338"/>
          </a:xfrm>
          <a:prstGeom prst="rect">
            <a:avLst/>
          </a:prstGeom>
        </p:spPr>
        <p:txBody>
          <a:bodyPr lIns="91440" tIns="45720" rIns="91440" bIns="45720" anchor="t"/>
          <a:lstStyle/>
          <a:p>
            <a:pPr>
              <a:lnSpc>
                <a:spcPct val="100000"/>
              </a:lnSpc>
              <a:spcBef>
                <a:spcPts val="1400"/>
              </a:spcBef>
            </a:pPr>
            <a:r>
              <a:rPr lang="en-US" altLang="zh-CN" sz="2200" dirty="0">
                <a:solidFill>
                  <a:schemeClr val="accent3">
                    <a:lumMod val="25000"/>
                  </a:schemeClr>
                </a:solidFill>
                <a:latin typeface="Abadi" panose="020B0604020104020204" pitchFamily="34" charset="0"/>
              </a:rPr>
              <a:t>The query selects the </a:t>
            </a:r>
            <a:r>
              <a:rPr lang="en-US" altLang="zh-CN" sz="2200" dirty="0" err="1">
                <a:solidFill>
                  <a:schemeClr val="accent3">
                    <a:lumMod val="25000"/>
                  </a:schemeClr>
                </a:solidFill>
                <a:latin typeface="Abadi" panose="020B0604020104020204" pitchFamily="34" charset="0"/>
              </a:rPr>
              <a:t>Landing_Outcome</a:t>
            </a:r>
            <a:r>
              <a:rPr lang="en-US" altLang="zh-CN" sz="2200" dirty="0">
                <a:solidFill>
                  <a:schemeClr val="accent3">
                    <a:lumMod val="25000"/>
                  </a:schemeClr>
                </a:solidFill>
                <a:latin typeface="Abadi" panose="020B0604020104020204" pitchFamily="34" charset="0"/>
              </a:rPr>
              <a:t> column and counts the cases for the specified date range, groups it by </a:t>
            </a:r>
            <a:r>
              <a:rPr lang="en-US" altLang="zh-CN" sz="2200" dirty="0" err="1">
                <a:solidFill>
                  <a:schemeClr val="accent3">
                    <a:lumMod val="25000"/>
                  </a:schemeClr>
                </a:solidFill>
                <a:latin typeface="Abadi" panose="020B0604020104020204" pitchFamily="34" charset="0"/>
              </a:rPr>
              <a:t>Landing_Otume</a:t>
            </a:r>
            <a:r>
              <a:rPr lang="en-US" altLang="zh-CN" sz="2200" dirty="0">
                <a:solidFill>
                  <a:schemeClr val="accent3">
                    <a:lumMod val="25000"/>
                  </a:schemeClr>
                </a:solidFill>
                <a:latin typeface="Abadi" panose="020B0604020104020204" pitchFamily="34" charset="0"/>
              </a:rPr>
              <a:t> case and orders it by what was counted. </a:t>
            </a:r>
          </a:p>
          <a:p>
            <a:pPr>
              <a:lnSpc>
                <a:spcPct val="100000"/>
              </a:lnSpc>
              <a:spcBef>
                <a:spcPts val="1400"/>
              </a:spcBef>
            </a:pPr>
            <a:r>
              <a:rPr lang="en-US" altLang="zh-CN" sz="2200" dirty="0">
                <a:solidFill>
                  <a:schemeClr val="accent3">
                    <a:lumMod val="25000"/>
                  </a:schemeClr>
                </a:solidFill>
                <a:latin typeface="Abadi" panose="020B0604020104020204" pitchFamily="34" charset="0"/>
              </a:rPr>
              <a:t>Query:%%</a:t>
            </a:r>
            <a:r>
              <a:rPr lang="en-US" altLang="zh-CN" sz="2200" dirty="0" err="1">
                <a:solidFill>
                  <a:schemeClr val="accent3">
                    <a:lumMod val="25000"/>
                  </a:schemeClr>
                </a:solidFill>
                <a:latin typeface="Abadi" panose="020B0604020104020204" pitchFamily="34" charset="0"/>
              </a:rPr>
              <a:t>sql</a:t>
            </a:r>
            <a:r>
              <a:rPr lang="en-US" altLang="zh-CN" sz="22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altLang="zh-CN" sz="2200" dirty="0">
                <a:solidFill>
                  <a:schemeClr val="accent3">
                    <a:lumMod val="25000"/>
                  </a:schemeClr>
                </a:solidFill>
                <a:latin typeface="Abadi" panose="020B0604020104020204" pitchFamily="34" charset="0"/>
              </a:rPr>
              <a:t>	SELECT "Landing _Outcome", COUNT(*) as 	'Quantity' FROM SPACEXTBL 	WHERE 	DATE BETWEEN '04-06-2010' AND '20-03-	2017’ 	GROUP BY "Landing _Outcome" 	ORDER BY "Quantity“</a:t>
            </a:r>
          </a:p>
          <a:p>
            <a:pPr marL="0" indent="0">
              <a:lnSpc>
                <a:spcPct val="100000"/>
              </a:lnSpc>
              <a:spcBef>
                <a:spcPts val="1400"/>
              </a:spcBef>
              <a:buNone/>
            </a:pPr>
            <a:endParaRPr lang="en-US" altLang="zh-CN"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Imagen 6">
            <a:extLst>
              <a:ext uri="{FF2B5EF4-FFF2-40B4-BE49-F238E27FC236}">
                <a16:creationId xmlns:a16="http://schemas.microsoft.com/office/drawing/2014/main" id="{00B9AAF9-D18D-9AFE-32E3-6FA26D2EEFE0}"/>
              </a:ext>
            </a:extLst>
          </p:cNvPr>
          <p:cNvPicPr>
            <a:picLocks noChangeAspect="1"/>
          </p:cNvPicPr>
          <p:nvPr/>
        </p:nvPicPr>
        <p:blipFill rotWithShape="1">
          <a:blip r:embed="rId3"/>
          <a:srcRect r="7129"/>
          <a:stretch/>
        </p:blipFill>
        <p:spPr>
          <a:xfrm>
            <a:off x="7944773" y="2152164"/>
            <a:ext cx="2250123" cy="310191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Until now, for physical and cost reasons, SpaceX had two primary Falcon 9 launch sites: California and Florida, shown in red on the right side of the image.</a:t>
            </a:r>
          </a:p>
          <a:p>
            <a:pPr>
              <a:lnSpc>
                <a:spcPct val="100000"/>
              </a:lnSpc>
              <a:spcBef>
                <a:spcPts val="1400"/>
              </a:spcBef>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a:t>
            </a:r>
            <a:r>
              <a:rPr lang="en-US" altLang="zh-CN" dirty="0">
                <a:solidFill>
                  <a:srgbClr val="0B49CB"/>
                </a:solidFill>
                <a:latin typeface="Abadi"/>
              </a:rPr>
              <a:t>alcon 9 SpaceX Launch Sites</a:t>
            </a:r>
            <a:endParaRPr lang="en-US" dirty="0">
              <a:solidFill>
                <a:srgbClr val="0B49CB"/>
              </a:solidFill>
              <a:latin typeface="Abadi"/>
            </a:endParaRPr>
          </a:p>
        </p:txBody>
      </p:sp>
      <p:pic>
        <p:nvPicPr>
          <p:cNvPr id="4" name="Imagen 5">
            <a:extLst>
              <a:ext uri="{FF2B5EF4-FFF2-40B4-BE49-F238E27FC236}">
                <a16:creationId xmlns:a16="http://schemas.microsoft.com/office/drawing/2014/main" id="{44ADEEA7-7CBB-95DF-1B35-99E9B5A7EA10}"/>
              </a:ext>
            </a:extLst>
          </p:cNvPr>
          <p:cNvPicPr>
            <a:picLocks noChangeAspect="1"/>
          </p:cNvPicPr>
          <p:nvPr/>
        </p:nvPicPr>
        <p:blipFill>
          <a:blip r:embed="rId3"/>
          <a:stretch>
            <a:fillRect/>
          </a:stretch>
        </p:blipFill>
        <p:spPr>
          <a:xfrm>
            <a:off x="1408853" y="2934447"/>
            <a:ext cx="9502268" cy="360928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6616908" cy="4351338"/>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To the right is the launch site in Florida. At the top, there is a green circle with the number 7 inside, which is CCAFS SLC-40. If you click on that number, it will open its marker cluster, as shown at the bottom, </a:t>
            </a:r>
            <a:r>
              <a:rPr lang="en-US" dirty="0" err="1">
                <a:solidFill>
                  <a:schemeClr val="accent3">
                    <a:lumMod val="25000"/>
                  </a:schemeClr>
                </a:solidFill>
              </a:rPr>
              <a:t>atCCAFS</a:t>
            </a:r>
            <a:r>
              <a:rPr lang="en-US" dirty="0">
                <a:solidFill>
                  <a:schemeClr val="accent3">
                    <a:lumMod val="25000"/>
                  </a:schemeClr>
                </a:solidFill>
              </a:rPr>
              <a:t> LC-40. </a:t>
            </a:r>
          </a:p>
          <a:p>
            <a:pPr>
              <a:spcBef>
                <a:spcPts val="1400"/>
              </a:spcBef>
            </a:pPr>
            <a:r>
              <a:rPr lang="en-US" dirty="0">
                <a:solidFill>
                  <a:schemeClr val="accent6"/>
                </a:solidFill>
              </a:rPr>
              <a:t>A green marker indicates a successful landing </a:t>
            </a:r>
          </a:p>
          <a:p>
            <a:pPr>
              <a:spcBef>
                <a:spcPts val="1400"/>
              </a:spcBef>
            </a:pPr>
            <a:r>
              <a:rPr lang="en-US" dirty="0">
                <a:solidFill>
                  <a:srgbClr val="FF0000"/>
                </a:solidFill>
              </a:rPr>
              <a:t>A red marker indicates a failed landing</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rgbClr val="0B49CB"/>
                </a:solidFill>
                <a:latin typeface="Abadi"/>
              </a:rPr>
              <a:t>Map with markers, circles with success outcome.</a:t>
            </a:r>
          </a:p>
        </p:txBody>
      </p:sp>
      <p:pic>
        <p:nvPicPr>
          <p:cNvPr id="2" name="Imagen 8">
            <a:extLst>
              <a:ext uri="{FF2B5EF4-FFF2-40B4-BE49-F238E27FC236}">
                <a16:creationId xmlns:a16="http://schemas.microsoft.com/office/drawing/2014/main" id="{BEE0B826-69EB-1343-749F-38B0190889E2}"/>
              </a:ext>
            </a:extLst>
          </p:cNvPr>
          <p:cNvPicPr>
            <a:picLocks noChangeAspect="1"/>
          </p:cNvPicPr>
          <p:nvPr/>
        </p:nvPicPr>
        <p:blipFill>
          <a:blip r:embed="rId3"/>
          <a:stretch>
            <a:fillRect/>
          </a:stretch>
        </p:blipFill>
        <p:spPr>
          <a:xfrm>
            <a:off x="7327220" y="2299676"/>
            <a:ext cx="4418113" cy="256032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altLang="zh-CN" sz="2200" dirty="0">
                <a:solidFill>
                  <a:schemeClr val="accent3">
                    <a:lumMod val="25000"/>
                  </a:schemeClr>
                </a:solidFill>
                <a:latin typeface="Abadi"/>
              </a:rPr>
              <a:t>This map is the same as the one in the previous slide but it has a functionality that it indicates the coordinates as you move the mouse over the map for giving the instantaneous coordinate ion a specific point if the map.</a:t>
            </a:r>
          </a:p>
          <a:p>
            <a:pPr>
              <a:lnSpc>
                <a:spcPct val="100000"/>
              </a:lnSpc>
              <a:spcBef>
                <a:spcPts val="1400"/>
              </a:spcBef>
            </a:pPr>
            <a:endParaRPr lang="en-US" altLang="zh-CN" sz="24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rgbClr val="0B49CB"/>
                </a:solidFill>
                <a:latin typeface="Abadi"/>
              </a:rPr>
              <a:t>Map with markers, circles with success outcome and coordinates.</a:t>
            </a:r>
          </a:p>
        </p:txBody>
      </p:sp>
      <p:pic>
        <p:nvPicPr>
          <p:cNvPr id="2" name="Imagen 3">
            <a:extLst>
              <a:ext uri="{FF2B5EF4-FFF2-40B4-BE49-F238E27FC236}">
                <a16:creationId xmlns:a16="http://schemas.microsoft.com/office/drawing/2014/main" id="{DB1A04A8-AA97-CEB9-7C1B-71ECB09FA77A}"/>
              </a:ext>
            </a:extLst>
          </p:cNvPr>
          <p:cNvPicPr>
            <a:picLocks noChangeAspect="1"/>
          </p:cNvPicPr>
          <p:nvPr/>
        </p:nvPicPr>
        <p:blipFill>
          <a:blip r:embed="rId3"/>
          <a:stretch>
            <a:fillRect/>
          </a:stretch>
        </p:blipFill>
        <p:spPr>
          <a:xfrm>
            <a:off x="2664851" y="3273855"/>
            <a:ext cx="6725920" cy="290310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 pie chart, below, giving a sense of the amount of successful launches by launch site, with KSC LC-39A leads with 41.7%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count for all sites</a:t>
            </a:r>
          </a:p>
        </p:txBody>
      </p:sp>
      <p:pic>
        <p:nvPicPr>
          <p:cNvPr id="2" name="Imagen 3" descr="Gráfico, Gráfico circular&#10;&#10;Descripción generada automáticamente">
            <a:extLst>
              <a:ext uri="{FF2B5EF4-FFF2-40B4-BE49-F238E27FC236}">
                <a16:creationId xmlns:a16="http://schemas.microsoft.com/office/drawing/2014/main" id="{428EFC10-7C59-F3C5-C9B7-DA75D54F973C}"/>
              </a:ext>
            </a:extLst>
          </p:cNvPr>
          <p:cNvPicPr>
            <a:picLocks noChangeAspect="1"/>
          </p:cNvPicPr>
          <p:nvPr/>
        </p:nvPicPr>
        <p:blipFill>
          <a:blip r:embed="rId3"/>
          <a:stretch>
            <a:fillRect/>
          </a:stretch>
        </p:blipFill>
        <p:spPr>
          <a:xfrm>
            <a:off x="453194" y="3677915"/>
            <a:ext cx="11285611" cy="211199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70212"/>
            <a:ext cx="10629679" cy="5145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SpaceX advertises on its website that the launch cost of a Falcon 9 rocket is $62 million; The other vendors each cost more than $165 million, with most of the savings due to Space X's ability to reuse the first level. So if we can determine whether the first stage will land, we can determine the cost of the launch. This information could be used if another company wants to compete with SpaceX for rocket launches. This capstone project went through the whole process, eventually creating a machine learning pipeline that predicts whether the first stage will land based on data.</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Our successful and meaningful finds</a:t>
            </a:r>
          </a:p>
          <a:p>
            <a:pPr lvl="1">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How about patterns, their influences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a:t>
            </a:r>
          </a:p>
        </p:txBody>
      </p:sp>
      <p:pic>
        <p:nvPicPr>
          <p:cNvPr id="4" name="Imagen 3" descr="Texto&#10;&#10;Descripción generada automáticamente con confianza media">
            <a:extLst>
              <a:ext uri="{FF2B5EF4-FFF2-40B4-BE49-F238E27FC236}">
                <a16:creationId xmlns:a16="http://schemas.microsoft.com/office/drawing/2014/main" id="{22310171-94CE-48BA-98A2-C88D5222D18C}"/>
              </a:ext>
            </a:extLst>
          </p:cNvPr>
          <p:cNvPicPr>
            <a:picLocks noChangeAspect="1"/>
          </p:cNvPicPr>
          <p:nvPr/>
        </p:nvPicPr>
        <p:blipFill>
          <a:blip r:embed="rId2"/>
          <a:stretch>
            <a:fillRect/>
          </a:stretch>
        </p:blipFill>
        <p:spPr>
          <a:xfrm>
            <a:off x="629920" y="3261361"/>
            <a:ext cx="11293818" cy="2387599"/>
          </a:xfrm>
          <a:prstGeom prst="rect">
            <a:avLst/>
          </a:prstGeom>
        </p:spPr>
      </p:pic>
      <p:sp>
        <p:nvSpPr>
          <p:cNvPr id="7" name="Content Placeholder 4">
            <a:extLst>
              <a:ext uri="{FF2B5EF4-FFF2-40B4-BE49-F238E27FC236}">
                <a16:creationId xmlns:a16="http://schemas.microsoft.com/office/drawing/2014/main" id="{A4D60478-BFE6-4E08-A85B-A30C431469CD}"/>
              </a:ext>
            </a:extLst>
          </p:cNvPr>
          <p:cNvSpPr txBox="1">
            <a:spLocks/>
          </p:cNvSpPr>
          <p:nvPr/>
        </p:nvSpPr>
        <p:spPr>
          <a:xfrm>
            <a:off x="770010" y="1690689"/>
            <a:ext cx="10792070" cy="157067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This scatter plot shows the correlation between Payload mass and launch outcome. The range slider is very useful because it can filter the payload mass range for a desired one and get instant insightful information.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151194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By comparing the accuracy of each model, we found that the tree classification technique was the most suitable, although the other methods were not very different.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Imagen 2">
            <a:extLst>
              <a:ext uri="{FF2B5EF4-FFF2-40B4-BE49-F238E27FC236}">
                <a16:creationId xmlns:a16="http://schemas.microsoft.com/office/drawing/2014/main" id="{9A5F0E58-55E7-5F88-E50B-5109DFAE50B2}"/>
              </a:ext>
            </a:extLst>
          </p:cNvPr>
          <p:cNvPicPr>
            <a:picLocks noChangeAspect="1"/>
          </p:cNvPicPr>
          <p:nvPr/>
        </p:nvPicPr>
        <p:blipFill>
          <a:blip r:embed="rId3"/>
          <a:stretch>
            <a:fillRect/>
          </a:stretch>
        </p:blipFill>
        <p:spPr>
          <a:xfrm>
            <a:off x="6781049" y="1877753"/>
            <a:ext cx="4640941" cy="364928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14071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the decision tree technique is shown, which reveals that for actual landing events, the model predicts all cases, and for actual events that do not land, the model predicts half of them.</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Imagen 2">
            <a:extLst>
              <a:ext uri="{FF2B5EF4-FFF2-40B4-BE49-F238E27FC236}">
                <a16:creationId xmlns:a16="http://schemas.microsoft.com/office/drawing/2014/main" id="{9AC9E876-3184-2D33-DE95-94FF91E2E2BE}"/>
              </a:ext>
            </a:extLst>
          </p:cNvPr>
          <p:cNvPicPr>
            <a:picLocks noChangeAspect="1"/>
          </p:cNvPicPr>
          <p:nvPr/>
        </p:nvPicPr>
        <p:blipFill>
          <a:blip r:embed="rId3"/>
          <a:stretch>
            <a:fillRect/>
          </a:stretch>
        </p:blipFill>
        <p:spPr>
          <a:xfrm>
            <a:off x="7120679" y="2057400"/>
            <a:ext cx="4164932" cy="35433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059354"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the number of flights increases, the probability of successful first-stage landings increases. The mass of the payload is also important; It seems that the greater the load, the less likely it is that the first stage will return. </a:t>
            </a:r>
          </a:p>
          <a:p>
            <a:pPr>
              <a:lnSpc>
                <a:spcPct val="100000"/>
              </a:lnSpc>
              <a:spcBef>
                <a:spcPts val="1400"/>
              </a:spcBef>
            </a:pPr>
            <a:r>
              <a:rPr lang="en-US" sz="2200" dirty="0">
                <a:solidFill>
                  <a:schemeClr val="accent3">
                    <a:lumMod val="25000"/>
                  </a:schemeClr>
                </a:solidFill>
                <a:latin typeface="Abadi" panose="020B0604020104020204" pitchFamily="34" charset="0"/>
              </a:rPr>
              <a:t>For the VAFB-SLC launch site, there are no rockets launched with a heavy payload mass (greater than 10,000), which in general has a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Under heavy loads, successful or positive landing rates are more common in polar, low orbit and the International Space Station. However, for </a:t>
            </a:r>
            <a:r>
              <a:rPr lang="en-US" sz="2200" dirty="0" err="1">
                <a:solidFill>
                  <a:schemeClr val="accent3">
                    <a:lumMod val="25000"/>
                  </a:schemeClr>
                </a:solidFill>
                <a:latin typeface="Abadi" panose="020B0604020104020204" pitchFamily="34" charset="0"/>
              </a:rPr>
              <a:t>Gtos</a:t>
            </a:r>
            <a:r>
              <a:rPr lang="en-US" sz="2200" dirty="0">
                <a:solidFill>
                  <a:schemeClr val="accent3">
                    <a:lumMod val="25000"/>
                  </a:schemeClr>
                </a:solidFill>
                <a:latin typeface="Abadi" panose="020B0604020104020204" pitchFamily="34" charset="0"/>
              </a:rPr>
              <a:t>, we can't distinguish this very well because both the positive landing rate and the negative landing (failed missions) are here. </a:t>
            </a:r>
          </a:p>
          <a:p>
            <a:pPr>
              <a:lnSpc>
                <a:spcPct val="100000"/>
              </a:lnSpc>
              <a:spcBef>
                <a:spcPts val="1400"/>
              </a:spcBef>
            </a:pPr>
            <a:r>
              <a:rPr lang="en-US" sz="2200" dirty="0">
                <a:solidFill>
                  <a:schemeClr val="accent3">
                    <a:lumMod val="25000"/>
                  </a:schemeClr>
                </a:solidFill>
                <a:latin typeface="Abadi" panose="020B0604020104020204" pitchFamily="34" charset="0"/>
              </a:rPr>
              <a:t>From 2013 to 2020, the success rate continues to rise. </a:t>
            </a:r>
          </a:p>
          <a:p>
            <a:pPr>
              <a:lnSpc>
                <a:spcPct val="100000"/>
              </a:lnSpc>
              <a:spcBef>
                <a:spcPts val="1400"/>
              </a:spcBef>
            </a:pPr>
            <a:r>
              <a:rPr lang="en-US" sz="2200" dirty="0">
                <a:solidFill>
                  <a:schemeClr val="accent3">
                    <a:lumMod val="25000"/>
                  </a:schemeClr>
                </a:solidFill>
                <a:latin typeface="Abadi" panose="020B0604020104020204" pitchFamily="34" charset="0"/>
              </a:rPr>
              <a:t>All missions have a very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technique is the best technique for this model.</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https://github.com/Kaipengdong/IBM-Data-Science-Final-Presentation</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with API and combined with </a:t>
            </a:r>
            <a:r>
              <a:rPr lang="en-US" sz="7600" dirty="0" err="1">
                <a:solidFill>
                  <a:schemeClr val="bg2">
                    <a:lumMod val="50000"/>
                  </a:schemeClr>
                </a:solidFill>
                <a:latin typeface="Abadi"/>
              </a:rPr>
              <a:t>Jupyter</a:t>
            </a:r>
            <a:r>
              <a:rPr lang="en-US" sz="7600" dirty="0">
                <a:solidFill>
                  <a:schemeClr val="bg2">
                    <a:lumMod val="50000"/>
                  </a:schemeClr>
                </a:solidFill>
                <a:latin typeface="Abadi"/>
              </a:rPr>
              <a:t> Notebook, and using Python analysis it.</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Identify the missing values and type of data, calculate several key information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Explored launch sites, orbits, payloads and success rates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The data sets are collected via endpoints or </a:t>
            </a:r>
            <a:r>
              <a:rPr lang="en-US" sz="1800" dirty="0" err="1">
                <a:solidFill>
                  <a:schemeClr val="accent3">
                    <a:lumMod val="25000"/>
                  </a:schemeClr>
                </a:solidFill>
                <a:latin typeface="Abadi" panose="020B0604020104020204" pitchFamily="34" charset="0"/>
              </a:rPr>
              <a:t>urls</a:t>
            </a:r>
            <a:r>
              <a:rPr lang="en-US" sz="1800" dirty="0">
                <a:solidFill>
                  <a:schemeClr val="accent3">
                    <a:lumMod val="25000"/>
                  </a:schemeClr>
                </a:solidFill>
                <a:latin typeface="Abadi" panose="020B0604020104020204" pitchFamily="34" charset="0"/>
              </a:rPr>
              <a:t> from SpaceX's REST API that contain launch data and are collected from specific web pages via web scraping methods.</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This endpoint is located by Python commands and loaded into the encoding environment as a csv(comma-separated values) file, which is then converted into a table that the language can manage.</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2" name="Imagen 2">
            <a:extLst>
              <a:ext uri="{FF2B5EF4-FFF2-40B4-BE49-F238E27FC236}">
                <a16:creationId xmlns:a16="http://schemas.microsoft.com/office/drawing/2014/main" id="{B927CAC7-5743-147A-1EB6-B52D02422181}"/>
              </a:ext>
            </a:extLst>
          </p:cNvPr>
          <p:cNvPicPr>
            <a:picLocks noChangeAspect="1"/>
          </p:cNvPicPr>
          <p:nvPr/>
        </p:nvPicPr>
        <p:blipFill>
          <a:blip r:embed="rId3"/>
          <a:stretch>
            <a:fillRect/>
          </a:stretch>
        </p:blipFill>
        <p:spPr>
          <a:xfrm>
            <a:off x="1875865" y="4098812"/>
            <a:ext cx="7974106" cy="2451321"/>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The data is extracted from the SpaceX API using a request method, normalized, and a specific data frame is created using only Falcon 9 launches and certain columns. This includes checking, removing, and replacing missing values with averages where applicable.</a:t>
            </a:r>
          </a:p>
          <a:p>
            <a:pPr>
              <a:lnSpc>
                <a:spcPct val="100000"/>
              </a:lnSpc>
              <a:spcBef>
                <a:spcPts val="1400"/>
              </a:spcBef>
            </a:pPr>
            <a:r>
              <a:rPr lang="en-US" sz="2200" dirty="0">
                <a:solidFill>
                  <a:schemeClr val="accent3">
                    <a:lumMod val="25000"/>
                  </a:schemeClr>
                </a:solidFill>
                <a:latin typeface="Abadi" panose="020B0604020104020204" pitchFamily="34" charset="0"/>
              </a:rPr>
              <a:t>Here is the external links for following steps: </a:t>
            </a:r>
            <a:r>
              <a:rPr lang="en-US" sz="2200" dirty="0">
                <a:solidFill>
                  <a:schemeClr val="accent3">
                    <a:lumMod val="25000"/>
                  </a:schemeClr>
                </a:solidFill>
                <a:latin typeface="Abadi" panose="020B0604020104020204" pitchFamily="34" charset="0"/>
                <a:hlinkClick r:id="rId3"/>
              </a:rPr>
              <a:t>https://github.com/Kaipengdong/IBM-Data-Science-Final-Presentation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图片 7">
            <a:extLst>
              <a:ext uri="{FF2B5EF4-FFF2-40B4-BE49-F238E27FC236}">
                <a16:creationId xmlns:a16="http://schemas.microsoft.com/office/drawing/2014/main" id="{2F3B400A-74D7-1703-38C3-45523D2DD557}"/>
              </a:ext>
            </a:extLst>
          </p:cNvPr>
          <p:cNvPicPr>
            <a:picLocks noChangeAspect="1"/>
          </p:cNvPicPr>
          <p:nvPr/>
        </p:nvPicPr>
        <p:blipFill>
          <a:blip r:embed="rId4"/>
          <a:stretch>
            <a:fillRect/>
          </a:stretch>
        </p:blipFill>
        <p:spPr>
          <a:xfrm>
            <a:off x="5980147" y="1904146"/>
            <a:ext cx="5305464" cy="376240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 series of communication standards and functions from the library are structured and implemented to retrieve data from web pages (mainly tables) into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notebooks, where the data can be filtered, structured and calculated.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https://github.com/Kaipengdong/IBM-Data-Science-Final-Presentation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Imagen 6">
            <a:extLst>
              <a:ext uri="{FF2B5EF4-FFF2-40B4-BE49-F238E27FC236}">
                <a16:creationId xmlns:a16="http://schemas.microsoft.com/office/drawing/2014/main" id="{F99800FF-72DA-0A66-AA4E-BA1F5AC662E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752" b="94057" l="5351" r="92251">
                        <a14:foregroundMark x1="36900" y1="13953" x2="56827" y2="17313"/>
                        <a14:foregroundMark x1="36162" y1="47287" x2="32288" y2="54005"/>
                        <a14:foregroundMark x1="60148" y1="45478" x2="64760" y2="54264"/>
                        <a14:foregroundMark x1="46310" y1="85788" x2="48155" y2="85013"/>
                        <a14:foregroundMark x1="24170" y1="92248" x2="7934" y2="78295"/>
                        <a14:foregroundMark x1="5535" y1="93798" x2="12731" y2="82946"/>
                        <a14:foregroundMark x1="66790" y1="94057" x2="92435" y2="77519"/>
                        <a14:foregroundMark x1="45756" y1="8010" x2="45941" y2="7752"/>
                        <a14:backgroundMark x1="18635" y1="24031" x2="13284" y2="50129"/>
                        <a14:backgroundMark x1="75092" y1="27649" x2="87269" y2="60207"/>
                      </a14:backgroundRemoval>
                    </a14:imgEffect>
                  </a14:imgLayer>
                </a14:imgProps>
              </a:ext>
            </a:extLst>
          </a:blip>
          <a:stretch>
            <a:fillRect/>
          </a:stretch>
        </p:blipFill>
        <p:spPr>
          <a:xfrm>
            <a:off x="7458311" y="2205318"/>
            <a:ext cx="3784153" cy="270196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2805</TotalTime>
  <Words>2449</Words>
  <Application>Microsoft Office PowerPoint</Application>
  <PresentationFormat>宽屏</PresentationFormat>
  <Paragraphs>229</Paragraphs>
  <Slides>46</Slides>
  <Notes>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46</vt:i4>
      </vt:variant>
    </vt:vector>
  </HeadingPairs>
  <TitlesOfParts>
    <vt:vector size="54" baseType="lpstr">
      <vt:lpstr>IBM Plex Mono Text</vt:lpstr>
      <vt:lpstr>Abadi</vt:lpstr>
      <vt:lpstr>Arial</vt:lpstr>
      <vt:lpstr>Calibri</vt:lpstr>
      <vt:lpstr>Calibri Light</vt:lpstr>
      <vt:lpstr>IBM Plex Mono SemiBold</vt:lpstr>
      <vt:lpstr>Wingdings</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DONG, KAIPENG (PGT)</cp:lastModifiedBy>
  <cp:revision>205</cp:revision>
  <dcterms:created xsi:type="dcterms:W3CDTF">2021-04-29T18:58:34Z</dcterms:created>
  <dcterms:modified xsi:type="dcterms:W3CDTF">2023-09-19T15:32:54Z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